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handoutMasterIdLst>
    <p:handoutMasterId r:id="rId25"/>
  </p:handoutMasterIdLst>
  <p:sldIdLst>
    <p:sldId id="343" r:id="rId2"/>
    <p:sldId id="344" r:id="rId3"/>
    <p:sldId id="345" r:id="rId4"/>
    <p:sldId id="291" r:id="rId5"/>
    <p:sldId id="310" r:id="rId6"/>
    <p:sldId id="325" r:id="rId7"/>
    <p:sldId id="314" r:id="rId8"/>
    <p:sldId id="326" r:id="rId9"/>
    <p:sldId id="307" r:id="rId10"/>
    <p:sldId id="327" r:id="rId11"/>
    <p:sldId id="328" r:id="rId12"/>
    <p:sldId id="305" r:id="rId13"/>
    <p:sldId id="297" r:id="rId14"/>
    <p:sldId id="329" r:id="rId15"/>
    <p:sldId id="333" r:id="rId16"/>
    <p:sldId id="332" r:id="rId17"/>
    <p:sldId id="331" r:id="rId18"/>
    <p:sldId id="330" r:id="rId19"/>
    <p:sldId id="335" r:id="rId20"/>
    <p:sldId id="339" r:id="rId21"/>
    <p:sldId id="338" r:id="rId22"/>
    <p:sldId id="341" r:id="rId23"/>
  </p:sldIdLst>
  <p:sldSz cx="9144000" cy="5143500" type="screen16x9"/>
  <p:notesSz cx="6858000" cy="9144000"/>
  <p:defaultTextStyle>
    <a:defPPr>
      <a:defRPr lang="en-US"/>
    </a:defPPr>
    <a:lvl1pPr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1pPr>
    <a:lvl2pPr marL="4572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2pPr>
    <a:lvl3pPr marL="9144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3pPr>
    <a:lvl4pPr marL="13716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4pPr>
    <a:lvl5pPr marL="18288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orient="horz" pos="1188">
          <p15:clr>
            <a:srgbClr val="A4A3A4"/>
          </p15:clr>
        </p15:guide>
        <p15:guide id="3" orient="horz" pos="972">
          <p15:clr>
            <a:srgbClr val="A4A3A4"/>
          </p15:clr>
        </p15:guide>
        <p15:guide id="4" orient="horz" pos="756">
          <p15:clr>
            <a:srgbClr val="A4A3A4"/>
          </p15:clr>
        </p15:guide>
        <p15:guide id="5" orient="horz" pos="1080">
          <p15:clr>
            <a:srgbClr val="A4A3A4"/>
          </p15:clr>
        </p15:guide>
        <p15:guide id="6" orient="horz" pos="1404">
          <p15:clr>
            <a:srgbClr val="A4A3A4"/>
          </p15:clr>
        </p15:guide>
        <p15:guide id="7" orient="horz" pos="1296">
          <p15:clr>
            <a:srgbClr val="A4A3A4"/>
          </p15:clr>
        </p15:guide>
        <p15:guide id="8" orient="horz" pos="864">
          <p15:clr>
            <a:srgbClr val="A4A3A4"/>
          </p15:clr>
        </p15:guide>
        <p15:guide id="9" pos="2880">
          <p15:clr>
            <a:srgbClr val="A4A3A4"/>
          </p15:clr>
        </p15:guide>
        <p15:guide id="10" pos="1728">
          <p15:clr>
            <a:srgbClr val="A4A3A4"/>
          </p15:clr>
        </p15:guide>
        <p15:guide id="11" pos="721">
          <p15:clr>
            <a:srgbClr val="A4A3A4"/>
          </p15:clr>
        </p15:guide>
        <p15:guide id="12" pos="1144">
          <p15:clr>
            <a:srgbClr val="A4A3A4"/>
          </p15:clr>
        </p15:guide>
        <p15:guide id="13" pos="3455">
          <p15:clr>
            <a:srgbClr val="A4A3A4"/>
          </p15:clr>
        </p15:guide>
        <p15:guide id="14" pos="5184">
          <p15:clr>
            <a:srgbClr val="A4A3A4"/>
          </p15:clr>
        </p15:guide>
        <p15:guide id="15" pos="2305">
          <p15:clr>
            <a:srgbClr val="A4A3A4"/>
          </p15:clr>
        </p15:guide>
        <p15:guide id="16" pos="403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dden, Ariane" initials="MA" lastIdx="2" clrIdx="0">
    <p:extLst>
      <p:ext uri="{19B8F6BF-5375-455C-9EA6-DF929625EA0E}">
        <p15:presenceInfo xmlns:p15="http://schemas.microsoft.com/office/powerpoint/2012/main" userId="S-1-5-21-3458574638-2780845101-4193349012-169993" providerId="AD"/>
      </p:ext>
    </p:extLst>
  </p:cmAuthor>
  <p:cmAuthor id="2" name="Deb Chen" initials="DC" lastIdx="3" clrIdx="1">
    <p:extLst>
      <p:ext uri="{19B8F6BF-5375-455C-9EA6-DF929625EA0E}">
        <p15:presenceInfo xmlns:p15="http://schemas.microsoft.com/office/powerpoint/2012/main" userId="4ed18398129adc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5B7"/>
    <a:srgbClr val="0C2344"/>
    <a:srgbClr val="121A2C"/>
    <a:srgbClr val="5B923C"/>
    <a:srgbClr val="0680FF"/>
    <a:srgbClr val="001835"/>
    <a:srgbClr val="0E1523"/>
    <a:srgbClr val="0B1934"/>
    <a:srgbClr val="253F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652"/>
    <p:restoredTop sz="68230" autoAdjust="0"/>
  </p:normalViewPr>
  <p:slideViewPr>
    <p:cSldViewPr snapToObjects="1">
      <p:cViewPr varScale="1">
        <p:scale>
          <a:sx n="101" d="100"/>
          <a:sy n="101" d="100"/>
        </p:scale>
        <p:origin x="2304" y="184"/>
      </p:cViewPr>
      <p:guideLst>
        <p:guide orient="horz" pos="1620"/>
        <p:guide orient="horz" pos="1188"/>
        <p:guide orient="horz" pos="972"/>
        <p:guide orient="horz" pos="756"/>
        <p:guide orient="horz" pos="1080"/>
        <p:guide orient="horz" pos="1404"/>
        <p:guide orient="horz" pos="1296"/>
        <p:guide orient="horz" pos="864"/>
        <p:guide pos="2880"/>
        <p:guide pos="1728"/>
        <p:guide pos="721"/>
        <p:guide pos="1144"/>
        <p:guide pos="3455"/>
        <p:guide pos="5184"/>
        <p:guide pos="2305"/>
        <p:guide pos="403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notesViewPr>
    <p:cSldViewPr snapToObjects="1">
      <p:cViewPr varScale="1">
        <p:scale>
          <a:sx n="100" d="100"/>
          <a:sy n="100" d="100"/>
        </p:scale>
        <p:origin x="-4288" y="-10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0"/>
                <a:cs typeface="ＭＳ Ｐゴシック"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40A256B-8CFB-47CE-B55D-4D5A5CF54355}" type="datetime1">
              <a:rPr lang="en-US" altLang="en-US"/>
              <a:pPr/>
              <a:t>1/19/21</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F25D051-A1EA-4E7E-ADFC-117492885518}"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anose="020F0502020204030204" pitchFamily="34" charset="0"/>
              </a:defRPr>
            </a:lvl1pPr>
          </a:lstStyle>
          <a:p>
            <a:fld id="{99FB1803-763F-403C-A9A8-5E925AB0685E}" type="datetime1">
              <a:rPr lang="en-US" altLang="en-US"/>
              <a:pPr/>
              <a:t>1/19/21</a:t>
            </a:fld>
            <a:endParaRPr lang="en-US" alt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619A0CCF-4D19-4060-859F-B742FF36316F}"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8" Type="http://schemas.openxmlformats.org/officeDocument/2006/relationships/hyperlink" Target="https://www.grad.ubc.ca/intellectual-property-guide" TargetMode="External"/><Relationship Id="rId3" Type="http://schemas.openxmlformats.org/officeDocument/2006/relationships/hyperlink" Target="https://pubs.acs.org/" TargetMode="External"/><Relationship Id="rId7" Type="http://schemas.openxmlformats.org/officeDocument/2006/relationships/hyperlink" Target="https://www.apa.org/science/leadership/students/authorship-paper" TargetMode="External"/><Relationship Id="rId2" Type="http://schemas.openxmlformats.org/officeDocument/2006/relationships/slide" Target="../slides/slide11.xml"/><Relationship Id="rId1" Type="http://schemas.openxmlformats.org/officeDocument/2006/relationships/notesMaster" Target="../notesMasters/notesMaster1.xml"/><Relationship Id="rId6" Type="http://schemas.openxmlformats.org/officeDocument/2006/relationships/hyperlink" Target="https://doi.org/10.24318/cope.2019.3.3" TargetMode="External"/><Relationship Id="rId5" Type="http://schemas.openxmlformats.org/officeDocument/2006/relationships/hyperlink" Target="http://www.icmje.org/" TargetMode="External"/><Relationship Id="rId4" Type="http://schemas.openxmlformats.org/officeDocument/2006/relationships/hyperlink" Target="https://www.apa.org/ethics/code/" TargetMode="External"/><Relationship Id="rId9" Type="http://schemas.openxmlformats.org/officeDocument/2006/relationships/hyperlink" Target="https://authorservices.taylorandfrancis.com/co-authorship-in-the-humanities-and-social-sciences/"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doi.org/10.24318/cope.2019.3.3"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doi.org/10.1080/08989620590957175"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icmje.org/" TargetMode="External"/><Relationship Id="rId2" Type="http://schemas.openxmlformats.org/officeDocument/2006/relationships/slide" Target="../slides/slide5.xml"/><Relationship Id="rId1" Type="http://schemas.openxmlformats.org/officeDocument/2006/relationships/notesMaster" Target="../notesMasters/notesMaster1.xml"/><Relationship Id="rId5" Type="http://schemas.openxmlformats.org/officeDocument/2006/relationships/hyperlink" Target="https://www.apa.org/science/leadership/students/authorship-paper" TargetMode="External"/><Relationship Id="rId4" Type="http://schemas.openxmlformats.org/officeDocument/2006/relationships/hyperlink" Target="https://doi.org/10.24318/cope.2019.3.3"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Feedback survey: https://ubc.ca1.qualtrics.com/</a:t>
            </a:r>
            <a:r>
              <a:rPr lang="en-US" dirty="0" err="1"/>
              <a:t>jfe</a:t>
            </a:r>
            <a:r>
              <a:rPr lang="en-US" dirty="0"/>
              <a:t>/form/SV_e8xLZLLOBmMcGK9</a:t>
            </a:r>
          </a:p>
          <a:p>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a:t>
            </a:fld>
            <a:endParaRPr lang="en-US" altLang="en-US"/>
          </a:p>
        </p:txBody>
      </p:sp>
    </p:spTree>
    <p:extLst>
      <p:ext uri="{BB962C8B-B14F-4D97-AF65-F5344CB8AC3E}">
        <p14:creationId xmlns:p14="http://schemas.microsoft.com/office/powerpoint/2010/main" val="40366945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Disciplinary Authorship &amp; Publication Guidelines</a:t>
            </a:r>
          </a:p>
          <a:p>
            <a:pPr marL="285750" indent="-285750">
              <a:buFont typeface="Arial" panose="020B0604020202020204" pitchFamily="34" charset="0"/>
              <a:buChar char="•"/>
            </a:pPr>
            <a:r>
              <a:rPr lang="en-US" sz="1200" dirty="0"/>
              <a:t>American Chemistry Society: </a:t>
            </a:r>
            <a:r>
              <a:rPr lang="en-US" sz="1200" dirty="0">
                <a:hlinkClick r:id="rId3"/>
              </a:rPr>
              <a:t>https://pubs.acs.org/</a:t>
            </a:r>
            <a:endParaRPr lang="en-US" sz="1200" dirty="0"/>
          </a:p>
          <a:p>
            <a:pPr marL="285750" indent="-285750">
              <a:buFont typeface="Arial" panose="020B0604020202020204" pitchFamily="34" charset="0"/>
              <a:buChar char="•"/>
            </a:pPr>
            <a:r>
              <a:rPr lang="en-US" sz="1200" dirty="0"/>
              <a:t>American Psychological Association: </a:t>
            </a:r>
            <a:r>
              <a:rPr lang="en-US" sz="1200" dirty="0">
                <a:hlinkClick r:id="rId4"/>
              </a:rPr>
              <a:t>https://www.apa.org/ethics/code/</a:t>
            </a:r>
            <a:endParaRPr lang="en-US" sz="1200" dirty="0"/>
          </a:p>
          <a:p>
            <a:pPr marL="285750" indent="-285750">
              <a:buFont typeface="Arial" panose="020B0604020202020204" pitchFamily="34" charset="0"/>
              <a:buChar char="•"/>
            </a:pPr>
            <a:r>
              <a:rPr lang="en-US" sz="1200" dirty="0"/>
              <a:t>International Committee of Medical Journal Editors: </a:t>
            </a:r>
            <a:r>
              <a:rPr lang="en-US" sz="1200" dirty="0">
                <a:hlinkClick r:id="rId5"/>
              </a:rPr>
              <a:t>http://www.ICMJE.org</a:t>
            </a:r>
            <a:r>
              <a:rPr lang="en-US" sz="1200" dirty="0"/>
              <a:t> </a:t>
            </a:r>
          </a:p>
          <a:p>
            <a:endParaRPr lang="en-US" sz="800" dirty="0"/>
          </a:p>
          <a:p>
            <a:r>
              <a:rPr lang="en-US" sz="1200" b="1" dirty="0"/>
              <a:t>Discussion Documents &amp; Resources</a:t>
            </a:r>
          </a:p>
          <a:p>
            <a:pPr marL="285750" indent="-285750">
              <a:buFont typeface="Arial" panose="020B0604020202020204" pitchFamily="34" charset="0"/>
              <a:buChar char="•"/>
            </a:pPr>
            <a:r>
              <a:rPr lang="en-US" sz="1200" dirty="0"/>
              <a:t>COPE Council (2019) </a:t>
            </a:r>
            <a:r>
              <a:rPr lang="en-US" sz="1200" dirty="0">
                <a:hlinkClick r:id="rId6"/>
              </a:rPr>
              <a:t>Discussion Document: Authorship</a:t>
            </a:r>
            <a:r>
              <a:rPr lang="en-US" sz="1200" dirty="0"/>
              <a:t>. Available at: https://</a:t>
            </a:r>
            <a:r>
              <a:rPr lang="en-US" sz="1200" dirty="0" err="1"/>
              <a:t>doi.org</a:t>
            </a:r>
            <a:r>
              <a:rPr lang="en-US" sz="1200" dirty="0"/>
              <a:t>/10.24318/cope.2019.3.3</a:t>
            </a:r>
            <a:endParaRPr lang="en-US" sz="1200" u="sng" dirty="0"/>
          </a:p>
          <a:p>
            <a:pPr marL="285750" indent="-285750">
              <a:buFont typeface="Arial" panose="020B0604020202020204" pitchFamily="34" charset="0"/>
              <a:buChar char="•"/>
            </a:pPr>
            <a:r>
              <a:rPr lang="en-US" sz="1200" dirty="0"/>
              <a:t>American Psychological Association (n.d.) </a:t>
            </a:r>
            <a:r>
              <a:rPr lang="en-US" sz="1200" dirty="0">
                <a:hlinkClick r:id="rId7"/>
              </a:rPr>
              <a:t>Tips for Determining Authorship Credit </a:t>
            </a:r>
            <a:r>
              <a:rPr lang="en-US" sz="1200" dirty="0"/>
              <a:t> Available at: https://</a:t>
            </a:r>
            <a:r>
              <a:rPr lang="en-US" sz="1200" dirty="0" err="1"/>
              <a:t>www.apa.org</a:t>
            </a:r>
            <a:r>
              <a:rPr lang="en-US" sz="1200" dirty="0"/>
              <a:t>/science/leadership/students/authorship-paper</a:t>
            </a:r>
          </a:p>
          <a:p>
            <a:endParaRPr lang="en-US" sz="800" dirty="0"/>
          </a:p>
          <a:p>
            <a:r>
              <a:rPr lang="en-US" sz="1200" b="1" dirty="0"/>
              <a:t>Further Reading</a:t>
            </a:r>
          </a:p>
          <a:p>
            <a:pPr marL="285750" indent="-285750">
              <a:buFont typeface="Arial" panose="020B0604020202020204" pitchFamily="34" charset="0"/>
              <a:buChar char="•"/>
            </a:pPr>
            <a:r>
              <a:rPr lang="en-US" sz="1200" dirty="0"/>
              <a:t>UBC Graduate &amp; Postdoctoral Studies: </a:t>
            </a:r>
            <a:r>
              <a:rPr lang="en-US" sz="1200" dirty="0">
                <a:hlinkClick r:id="rId8"/>
              </a:rPr>
              <a:t>Intellectual Property Guide</a:t>
            </a:r>
            <a:r>
              <a:rPr lang="en-US" sz="1200" dirty="0"/>
              <a:t>. Available at: https://</a:t>
            </a:r>
            <a:r>
              <a:rPr lang="en-US" sz="1200" dirty="0" err="1"/>
              <a:t>www.grad.ubc.ca</a:t>
            </a:r>
            <a:r>
              <a:rPr lang="en-US" sz="1200" dirty="0"/>
              <a:t>/intellectual-property-guide</a:t>
            </a:r>
          </a:p>
          <a:p>
            <a:pPr marL="285750" indent="-285750">
              <a:buFont typeface="Arial" panose="020B0604020202020204" pitchFamily="34" charset="0"/>
              <a:buChar char="•"/>
            </a:pPr>
            <a:r>
              <a:rPr lang="en-CA" sz="1200" dirty="0"/>
              <a:t>Taylor &amp; Francis: </a:t>
            </a:r>
            <a:r>
              <a:rPr lang="en-US" sz="1200" dirty="0">
                <a:hlinkClick r:id="rId9"/>
              </a:rPr>
              <a:t>Co-Authorship in the Humanities and Social Sciences</a:t>
            </a:r>
            <a:r>
              <a:rPr lang="en-US" sz="1200" dirty="0"/>
              <a:t>. Available at: https://</a:t>
            </a:r>
            <a:r>
              <a:rPr lang="en-US" sz="1200" dirty="0" err="1"/>
              <a:t>authorservices.taylorandfrancis.com</a:t>
            </a:r>
            <a:r>
              <a:rPr lang="en-US" sz="1200" dirty="0"/>
              <a:t>/co-authorship-in-the-humanities-and-social-sciences/</a:t>
            </a:r>
          </a:p>
          <a:p>
            <a:endParaRPr lang="en-US"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11</a:t>
            </a:fld>
            <a:endParaRPr lang="en-US" altLang="en-US"/>
          </a:p>
        </p:txBody>
      </p:sp>
    </p:spTree>
    <p:extLst>
      <p:ext uri="{BB962C8B-B14F-4D97-AF65-F5344CB8AC3E}">
        <p14:creationId xmlns:p14="http://schemas.microsoft.com/office/powerpoint/2010/main" val="41300925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sz="1200" dirty="0"/>
              <a:t>Source: COPE Council (2019) </a:t>
            </a:r>
            <a:r>
              <a:rPr lang="en-US" sz="1200" dirty="0">
                <a:hlinkClick r:id="rId3"/>
              </a:rPr>
              <a:t>Discussion Document: Authorship</a:t>
            </a:r>
            <a:r>
              <a:rPr lang="en-US" sz="1200" dirty="0"/>
              <a:t>. Available at: https://</a:t>
            </a:r>
            <a:r>
              <a:rPr lang="en-US" sz="1200" dirty="0" err="1"/>
              <a:t>doi.org</a:t>
            </a:r>
            <a:r>
              <a:rPr lang="en-US" sz="1200" dirty="0"/>
              <a:t>/10.24318/cope.2019.3.3</a:t>
            </a:r>
            <a:endParaRPr lang="en-US" sz="1200" u="sng" dirty="0"/>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1"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14</a:t>
            </a:fld>
            <a:endParaRPr lang="en-US" altLang="en-US"/>
          </a:p>
        </p:txBody>
      </p:sp>
    </p:spTree>
    <p:extLst>
      <p:ext uri="{BB962C8B-B14F-4D97-AF65-F5344CB8AC3E}">
        <p14:creationId xmlns:p14="http://schemas.microsoft.com/office/powerpoint/2010/main" val="22102871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dirty="0"/>
              <a:t>Often the individual has not made material intellectual contributions to the project. </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However, gift authorship inappropriately inflates a researcher’s list of publications and undermines the reputation of all authors involved. </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Gift, </a:t>
            </a:r>
            <a:r>
              <a:rPr lang="en-US" b="0" dirty="0" err="1"/>
              <a:t>honourary</a:t>
            </a:r>
            <a:r>
              <a:rPr lang="en-US" b="0" dirty="0"/>
              <a:t> and guest authorship are closely related. </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b="0"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dirty="0"/>
              <a:t>Potential Discussion Questions: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dirty="0"/>
              <a:t>What happens when there is an allegation of plagiarism is made against the authors?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dirty="0"/>
              <a:t>How does this practice undermine scholarly integrity? </a:t>
            </a:r>
            <a:endParaRPr lang="en-US" b="0" dirty="0"/>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0"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b="0" dirty="0"/>
              <a:t>Source: </a:t>
            </a:r>
            <a:r>
              <a:rPr lang="en-CA" dirty="0"/>
              <a:t>Harvey, L. Gift, honorary or guest authorship. </a:t>
            </a:r>
            <a:r>
              <a:rPr lang="en-CA" i="1" dirty="0"/>
              <a:t>Spinal Cord</a:t>
            </a:r>
            <a:r>
              <a:rPr lang="en-CA" dirty="0"/>
              <a:t> </a:t>
            </a:r>
            <a:r>
              <a:rPr lang="en-CA" b="1" dirty="0"/>
              <a:t>56, </a:t>
            </a:r>
            <a:r>
              <a:rPr lang="en-CA" dirty="0"/>
              <a:t>91 (2018). https://</a:t>
            </a:r>
            <a:r>
              <a:rPr lang="en-CA" dirty="0" err="1"/>
              <a:t>doi.org</a:t>
            </a:r>
            <a:r>
              <a:rPr lang="en-CA" dirty="0"/>
              <a:t>/10.1038/s41393-017-0057-8</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CA" b="0"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15</a:t>
            </a:fld>
            <a:endParaRPr lang="en-US" altLang="en-US"/>
          </a:p>
        </p:txBody>
      </p:sp>
    </p:spTree>
    <p:extLst>
      <p:ext uri="{BB962C8B-B14F-4D97-AF65-F5344CB8AC3E}">
        <p14:creationId xmlns:p14="http://schemas.microsoft.com/office/powerpoint/2010/main" val="19976761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dirty="0"/>
              <a:t>Often the individual has not made material intellectual contributions to the project. </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However, gift authorship inappropriately inflates a researcher’s list of publications and undermines the reputation of all authors involved. </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Gift, </a:t>
            </a:r>
            <a:r>
              <a:rPr lang="en-US" b="0" dirty="0" err="1"/>
              <a:t>honourary</a:t>
            </a:r>
            <a:r>
              <a:rPr lang="en-US" b="0" dirty="0"/>
              <a:t> and guest authorship are closely related.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CA" b="1"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CA" b="1" dirty="0"/>
              <a:t>Potential Discussion Questions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dirty="0"/>
              <a:t>What if a senior colleague promises to look favourably on a promotion and tenure file if they were given </a:t>
            </a:r>
            <a:r>
              <a:rPr lang="en-CA" dirty="0" err="1"/>
              <a:t>honourary</a:t>
            </a:r>
            <a:r>
              <a:rPr lang="en-CA" dirty="0"/>
              <a:t> authorship on a paper in a high impact journal? </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dirty="0"/>
              <a:t>How might one navigate the power differential around honorary authorship?</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CA"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CA" dirty="0"/>
              <a:t>Source: Harvey, L. Gift, honorary or guest authorship. </a:t>
            </a:r>
            <a:r>
              <a:rPr lang="en-CA" i="1" dirty="0"/>
              <a:t>Spinal Cord</a:t>
            </a:r>
            <a:r>
              <a:rPr lang="en-CA" dirty="0"/>
              <a:t> </a:t>
            </a:r>
            <a:r>
              <a:rPr lang="en-CA" b="1" dirty="0"/>
              <a:t>56, </a:t>
            </a:r>
            <a:r>
              <a:rPr lang="en-CA" dirty="0"/>
              <a:t>91 (2018). https://</a:t>
            </a:r>
            <a:r>
              <a:rPr lang="en-CA" dirty="0" err="1"/>
              <a:t>doi.org</a:t>
            </a:r>
            <a:r>
              <a:rPr lang="en-CA" dirty="0"/>
              <a:t>/10.1038/s41393-017-0057-8</a:t>
            </a:r>
            <a:endParaRPr lang="en-US" b="0"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16</a:t>
            </a:fld>
            <a:endParaRPr lang="en-US" altLang="en-US"/>
          </a:p>
        </p:txBody>
      </p:sp>
    </p:spTree>
    <p:extLst>
      <p:ext uri="{BB962C8B-B14F-4D97-AF65-F5344CB8AC3E}">
        <p14:creationId xmlns:p14="http://schemas.microsoft.com/office/powerpoint/2010/main" val="42054598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dirty="0"/>
              <a:t>Often the individual has not made material intellectual contributions to the project. </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However, gift authorship inappropriately inflates a researcher’s list of publications and undermines the reputation of all authors involved. </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Gift, </a:t>
            </a:r>
            <a:r>
              <a:rPr lang="en-US" b="0" dirty="0" err="1"/>
              <a:t>honourary</a:t>
            </a:r>
            <a:r>
              <a:rPr lang="en-US" b="0" dirty="0"/>
              <a:t> and guest authorship are closely related.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CA" b="1"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CA" b="1" dirty="0"/>
              <a:t>Potential Discussion Questions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dirty="0"/>
              <a:t>How might one avoid participating in an unethical practice without harming relationships with colleagues?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dirty="0"/>
              <a:t>What resources or support may be available?</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0"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b="0" dirty="0"/>
              <a:t>Source: </a:t>
            </a:r>
            <a:r>
              <a:rPr lang="en-CA" dirty="0"/>
              <a:t>Harvey, L. Gift, honorary or guest authorship. </a:t>
            </a:r>
            <a:r>
              <a:rPr lang="en-CA" i="1" dirty="0"/>
              <a:t>Spinal Cord</a:t>
            </a:r>
            <a:r>
              <a:rPr lang="en-CA" dirty="0"/>
              <a:t> </a:t>
            </a:r>
            <a:r>
              <a:rPr lang="en-CA" b="1" dirty="0"/>
              <a:t>56, </a:t>
            </a:r>
            <a:r>
              <a:rPr lang="en-CA" dirty="0"/>
              <a:t>91 (2018). https://</a:t>
            </a:r>
            <a:r>
              <a:rPr lang="en-CA" dirty="0" err="1"/>
              <a:t>doi.org</a:t>
            </a:r>
            <a:r>
              <a:rPr lang="en-CA" dirty="0"/>
              <a:t>/10.1038/s41393-017-0057-8</a:t>
            </a:r>
            <a:endParaRPr lang="en-US" b="0"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17</a:t>
            </a:fld>
            <a:endParaRPr lang="en-US" altLang="en-US"/>
          </a:p>
        </p:txBody>
      </p:sp>
    </p:spTree>
    <p:extLst>
      <p:ext uri="{BB962C8B-B14F-4D97-AF65-F5344CB8AC3E}">
        <p14:creationId xmlns:p14="http://schemas.microsoft.com/office/powerpoint/2010/main" val="14307687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b="0" dirty="0"/>
              <a:t>Source: Ngai, S., Gold, J.L., Gill, S.S., &amp; Rochon, P.A. </a:t>
            </a:r>
            <a:r>
              <a:rPr lang="en-CA" dirty="0"/>
              <a:t>(2005) Haunted Manuscripts: Ghost Authorship in the Medical Literature, Accountability in Research, 12:2, 103-114, DOI: </a:t>
            </a:r>
            <a:r>
              <a:rPr lang="en-CA" dirty="0">
                <a:hlinkClick r:id="rId3"/>
              </a:rPr>
              <a:t>10.1080/08989620590957175</a:t>
            </a:r>
            <a:endParaRPr lang="en-US" b="0"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18</a:t>
            </a:fld>
            <a:endParaRPr lang="en-US" altLang="en-US"/>
          </a:p>
        </p:txBody>
      </p:sp>
    </p:spTree>
    <p:extLst>
      <p:ext uri="{BB962C8B-B14F-4D97-AF65-F5344CB8AC3E}">
        <p14:creationId xmlns:p14="http://schemas.microsoft.com/office/powerpoint/2010/main" val="18674884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b="0" dirty="0"/>
              <a:t>These are some common responsibilities of a co-author; however, they may differ depending on your discipline(s), nature of research collaboration, and other factors. Again, it is important to discuss, clarify and establish authorship criteria prior to starting a project. </a:t>
            </a:r>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19</a:t>
            </a:fld>
            <a:endParaRPr lang="en-US" altLang="en-US"/>
          </a:p>
        </p:txBody>
      </p:sp>
    </p:spTree>
    <p:extLst>
      <p:ext uri="{BB962C8B-B14F-4D97-AF65-F5344CB8AC3E}">
        <p14:creationId xmlns:p14="http://schemas.microsoft.com/office/powerpoint/2010/main" val="14201942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b="0" dirty="0"/>
              <a:t>[When adapting this scenario, you may replace the method of data collection to better reflect those commonly used in your discipline.]</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0"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b="1" dirty="0"/>
              <a:t>Facilitator’s Notes</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US" b="0" dirty="0"/>
              <a:t>The technical support provided by Kim is not a substantial contribution to the research in this case; they should not be included as a co-author if setting up the instrument was all that they had done for the project. Including them as a co-author not only dilutes the credit attributed to other collaborators, it may constitute as a form of scholarly misconduct.</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1"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b="1" dirty="0"/>
              <a:t>Additional Discussion Questions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In your discipline, what are the criteria for authorship? </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What </a:t>
            </a:r>
            <a:r>
              <a:rPr lang="en-US" b="0"/>
              <a:t>could Kim </a:t>
            </a:r>
            <a:r>
              <a:rPr lang="en-US" b="0" dirty="0"/>
              <a:t>do to earn authorship on this paper?</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Designing the research;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collecting, analyzing and interpreting the data;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drafting the paper, etc. </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b="0" dirty="0"/>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0" dirty="0"/>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21</a:t>
            </a:fld>
            <a:endParaRPr lang="en-US" altLang="en-US"/>
          </a:p>
        </p:txBody>
      </p:sp>
    </p:spTree>
    <p:extLst>
      <p:ext uri="{BB962C8B-B14F-4D97-AF65-F5344CB8AC3E}">
        <p14:creationId xmlns:p14="http://schemas.microsoft.com/office/powerpoint/2010/main" val="41451273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b="1" dirty="0"/>
              <a:t>Facilitator’s Notes</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US" b="0" dirty="0"/>
              <a:t>Jan has the right to decline authorship, but it is important to know the reasons behind this decision. For example, Jan’s refusal may be due to their belief that the paper failed to meet the criteria of rigor and therefore does not want their name associated with the work. The other authors must then consider Jan’s criticism of the work and see how to improve the paper.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0"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b="0" dirty="0"/>
              <a:t>The other authors need to be confident that the data that Jan carried out is replicable/reproducible/valid prior to publication, as they will be the bearers of responsibility. Publishing the paper means that the listed authors accept the responsibility that comes with authorship.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0"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b="0" dirty="0"/>
              <a:t>Additionally, it would be unethical to publish the paper and therefore claim credit for Jan’s contribution. It would be important to disclose and communicate the order of authorship and to acknowledge (Jan’s) anonymous contribution in the publication, should the other authors decide to go ahead with the publication.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1"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b="1" dirty="0"/>
              <a:t>Additional Discussion Questions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Is it okay to include Jan on the paper and publish it anyway?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No, doing so would constitute scholarly misconduct. Authors must provide their explicit consent to be included on the paper.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1"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22</a:t>
            </a:fld>
            <a:endParaRPr lang="en-US" altLang="en-US"/>
          </a:p>
        </p:txBody>
      </p:sp>
    </p:spTree>
    <p:extLst>
      <p:ext uri="{BB962C8B-B14F-4D97-AF65-F5344CB8AC3E}">
        <p14:creationId xmlns:p14="http://schemas.microsoft.com/office/powerpoint/2010/main" val="988366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Scholarly Integrity Policy: https://universitycounsel-2015.sites.olt.ubc.ca/files/2020/07/Scholarly-Integrity-Policy_SC6.pdf</a:t>
            </a:r>
          </a:p>
          <a:p>
            <a:endParaRPr lang="en-CA" dirty="0"/>
          </a:p>
          <a:p>
            <a:endParaRPr lang="en-CA"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2</a:t>
            </a:fld>
            <a:endParaRPr lang="en-US" altLang="en-US"/>
          </a:p>
        </p:txBody>
      </p:sp>
    </p:spTree>
    <p:extLst>
      <p:ext uri="{BB962C8B-B14F-4D97-AF65-F5344CB8AC3E}">
        <p14:creationId xmlns:p14="http://schemas.microsoft.com/office/powerpoint/2010/main" val="32365520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Creative Commons Attribution 4.0 International License (CC BY 4.0): http://</a:t>
            </a:r>
            <a:r>
              <a:rPr lang="en-US" dirty="0" err="1"/>
              <a:t>creativecommons.org</a:t>
            </a:r>
            <a:r>
              <a:rPr lang="en-US" dirty="0"/>
              <a:t>/licenses/by/4.0/</a:t>
            </a:r>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3</a:t>
            </a:fld>
            <a:endParaRPr lang="en-US" altLang="en-US"/>
          </a:p>
        </p:txBody>
      </p:sp>
    </p:spTree>
    <p:extLst>
      <p:ext uri="{BB962C8B-B14F-4D97-AF65-F5344CB8AC3E}">
        <p14:creationId xmlns:p14="http://schemas.microsoft.com/office/powerpoint/2010/main" val="1026828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altLang="en-US" b="1" dirty="0"/>
              <a:t>Potential/Suggested Learning Outcomes:</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US" altLang="en-US" b="0" i="1" dirty="0"/>
              <a:t>By the end of this presentation, you will be able to:</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b="0" dirty="0"/>
              <a:t>Define authorship (in your own disciplinary context)</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b="0" dirty="0"/>
              <a:t>Explain the importance of appropriate and accurate attribution of credit</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b="0" dirty="0"/>
              <a:t>Develop a strategy for preventing and/or addressing authorship disputes</a:t>
            </a:r>
          </a:p>
        </p:txBody>
      </p:sp>
      <p:sp>
        <p:nvSpPr>
          <p:cNvPr id="163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6190B66C-9698-4E8F-ADD4-05E656A58602}" type="slidenum">
              <a:rPr lang="en-US" altLang="en-US" sz="1200">
                <a:latin typeface="Calibri" panose="020F0502020204030204" pitchFamily="34" charset="0"/>
              </a:rPr>
              <a:pPr eaLnBrk="1" hangingPunct="1"/>
              <a:t>4</a:t>
            </a:fld>
            <a:endParaRPr lang="en-US" altLang="en-US" sz="1200">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0000" lnSpcReduction="20000"/>
          </a:bodyPr>
          <a:lstStyle/>
          <a:p>
            <a:pPr marL="0" indent="0">
              <a:buFont typeface="Arial" panose="020B0604020202020204" pitchFamily="34" charset="0"/>
              <a:buNone/>
            </a:pPr>
            <a:r>
              <a:rPr lang="en-US" b="1" dirty="0"/>
              <a:t>What is Authorship?</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Authorship often serves as a metric of intellectual achievement, productivity, and academic reputation. It is a track record that signals the researcher’s scholarly accomplishments and plays an important role in tenure and promotion, scholarly recognition and funding competitions.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In addition to credit and acknowledgement, authorship </a:t>
            </a:r>
            <a:r>
              <a:rPr lang="en-US" b="1" dirty="0"/>
              <a:t>assigns responsibility </a:t>
            </a:r>
            <a:r>
              <a:rPr lang="en-US" dirty="0"/>
              <a:t>and is a means of holding researchers and scholars accountable for the work in case of an error and/or misconduct.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A</a:t>
            </a:r>
            <a:r>
              <a:rPr lang="en-US" baseline="0" dirty="0"/>
              <a:t> note on collaborative research: as research has begun to require increasingly specialized expertise, debates are emerging around whether all authors should bear responsibility for part or all of the manuscript in case of error and/or misconduct. Which brings us to the question of, who is an author?</a:t>
            </a:r>
            <a:endParaRPr lang="en-US" dirty="0"/>
          </a:p>
          <a:p>
            <a:pPr marL="0" lvl="0" indent="0">
              <a:buFont typeface="Arial" panose="020B0604020202020204" pitchFamily="34" charset="0"/>
              <a:buNone/>
            </a:pPr>
            <a:endParaRPr lang="en-US" dirty="0"/>
          </a:p>
          <a:p>
            <a:pPr marL="0" lvl="0" indent="0">
              <a:buFont typeface="Arial" panose="020B0604020202020204" pitchFamily="34" charset="0"/>
              <a:buNone/>
            </a:pPr>
            <a:r>
              <a:rPr lang="en-US" b="1" dirty="0"/>
              <a:t>Who is an author?</a:t>
            </a:r>
          </a:p>
          <a:p>
            <a:pPr lvl="1"/>
            <a:r>
              <a:rPr lang="en-US" dirty="0"/>
              <a:t>Generally, an author is someone who has:</a:t>
            </a:r>
          </a:p>
          <a:p>
            <a:pPr marL="1200150" lvl="3" indent="-285750">
              <a:buFont typeface="Arial" panose="020B0604020202020204" pitchFamily="34" charset="0"/>
              <a:buChar char="•"/>
            </a:pPr>
            <a:r>
              <a:rPr lang="en-US" dirty="0"/>
              <a:t>Made material intellectual contribution to the research, </a:t>
            </a:r>
          </a:p>
          <a:p>
            <a:pPr marL="1200150" lvl="3" indent="-285750">
              <a:buFont typeface="Arial" panose="020B0604020202020204" pitchFamily="34" charset="0"/>
              <a:buChar char="•"/>
            </a:pPr>
            <a:r>
              <a:rPr lang="en-US" dirty="0"/>
              <a:t>Drafted or provided critical revisions of the publication, and</a:t>
            </a:r>
          </a:p>
          <a:p>
            <a:pPr marL="1200150" lvl="3" indent="-285750">
              <a:buFont typeface="Arial" panose="020B0604020202020204" pitchFamily="34" charset="0"/>
              <a:buChar char="•"/>
            </a:pPr>
            <a:r>
              <a:rPr lang="en-US" dirty="0"/>
              <a:t>Approved the final version for publication.</a:t>
            </a:r>
            <a:endParaRPr lang="en-US" sz="800" dirty="0"/>
          </a:p>
          <a:p>
            <a:pPr lvl="1" indent="0">
              <a:buNone/>
            </a:pPr>
            <a:r>
              <a:rPr lang="en-US" dirty="0"/>
              <a:t>While securing funding, supervising the research group, and extending technical support are critical to the research, </a:t>
            </a:r>
            <a:r>
              <a:rPr lang="en-US" u="sng" dirty="0"/>
              <a:t>these contributions alone do not constitute authorship</a:t>
            </a:r>
            <a:r>
              <a:rPr lang="en-US" dirty="0"/>
              <a:t>. </a:t>
            </a:r>
            <a:endParaRPr lang="en-US" b="1" dirty="0"/>
          </a:p>
          <a:p>
            <a:pPr marL="0" lvl="0" indent="0">
              <a:buFont typeface="Arial" panose="020B0604020202020204" pitchFamily="34" charset="0"/>
              <a:buNone/>
            </a:pPr>
            <a:endParaRPr lang="en-US" b="1" dirty="0"/>
          </a:p>
          <a:p>
            <a:pPr marL="0" lvl="0" indent="0">
              <a:buFont typeface="Arial" panose="020B0604020202020204" pitchFamily="34" charset="0"/>
              <a:buNone/>
            </a:pPr>
            <a:r>
              <a:rPr lang="en-US" b="1" dirty="0"/>
              <a:t>How to assign authorship?</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Authorship assignment practices differ between disciplines, institutions, and even research groups. </a:t>
            </a:r>
            <a:endParaRPr lang="en-US" sz="800" dirty="0"/>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aseline="0" dirty="0"/>
              <a:t>Some disciplines do not have clear authorship guidelines because their publications historically only have single authors. However, publishing practices in these disciplines have been shifting to become more formalized in response to an increase in research collaborations in some of these disciplines. </a:t>
            </a:r>
            <a:endParaRPr lang="en-US" dirty="0"/>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aseline="0" dirty="0"/>
              <a:t>Authorship has important implications for a researcher’s academic career and success, and it can be a source of tension, dispute, and disagreements. One effective way to navigate this challenge is to have </a:t>
            </a:r>
            <a:r>
              <a:rPr lang="en-US" b="1" baseline="0" dirty="0"/>
              <a:t>early and ongoing discussions about authorship criteria and to create clear documentation that clarifies expectations and establishes mutual agreements</a:t>
            </a:r>
            <a:r>
              <a:rPr lang="en-US" baseline="0" dirty="0"/>
              <a:t>. </a:t>
            </a:r>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i="1" u="sng" baseline="0" dirty="0"/>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i="1" u="sng" baseline="0" dirty="0"/>
              <a:t>Principal investigators and supervisors at UBC should ensure practices around authorship are clearly set out in writing at the beginning of a project.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baseline="0" dirty="0"/>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200" b="0" baseline="0"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sz="1200" b="1" dirty="0"/>
              <a:t>What about the order of authors?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dirty="0"/>
              <a:t>In many disciplines, the order of authors indicates relative contribution. While other disciplines list authors alphabetically.</a:t>
            </a:r>
          </a:p>
          <a:p>
            <a:pPr marL="1085850" marR="0" lvl="2"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dirty="0"/>
              <a:t>The first author position is often the most coveted slot, even when it is a shared first authorship. Given our citation practices, the first author has the most visibility (e.g., First Author, et al.). </a:t>
            </a:r>
          </a:p>
          <a:p>
            <a:pPr marL="1085850" marR="0" lvl="2"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dirty="0"/>
              <a:t>The last author position is typically the head of the research group. </a:t>
            </a:r>
          </a:p>
          <a:p>
            <a:pPr marL="1085850" marR="0" lvl="2"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dirty="0"/>
              <a:t>The corresponding author, serving as the point of contact for editors and other researchers, is typically the head of the research group or the last author listed.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dirty="0"/>
              <a:t>Typically, co-authors are free to negotiate their position in the author list. Therefore, i</a:t>
            </a:r>
            <a:r>
              <a:rPr lang="en-US" dirty="0"/>
              <a:t>t is critical to engage in early and ongoing discussions regarding authorship criteria and to document individual contributions to the research throughout. </a:t>
            </a:r>
            <a:endParaRPr lang="en-US" baseline="0" dirty="0"/>
          </a:p>
          <a:p>
            <a:pPr marL="0" lvl="0" indent="0">
              <a:buFont typeface="Arial" panose="020B0604020202020204" pitchFamily="34" charset="0"/>
              <a:buNone/>
            </a:pPr>
            <a:endParaRPr lang="en-US" b="1" dirty="0"/>
          </a:p>
          <a:p>
            <a:pPr marL="0" lvl="0" indent="0">
              <a:buFont typeface="Arial" panose="020B0604020202020204" pitchFamily="34" charset="0"/>
              <a:buNone/>
            </a:pPr>
            <a:r>
              <a:rPr lang="en-US" b="1" dirty="0"/>
              <a:t>How does authorship relate to scholarly integrity?</a:t>
            </a:r>
          </a:p>
          <a:p>
            <a:pPr lvl="1"/>
            <a:r>
              <a:rPr lang="en-US" sz="1200" b="0" dirty="0"/>
              <a:t>When we appropriately assign authorship, we are also supporting scholarly integrity because authorship: </a:t>
            </a:r>
          </a:p>
          <a:p>
            <a:pPr marL="742950" lvl="1" indent="-285750">
              <a:buFont typeface="Arial" panose="020B0604020202020204" pitchFamily="34" charset="0"/>
              <a:buChar char="•"/>
            </a:pPr>
            <a:r>
              <a:rPr lang="en-US" sz="1200" b="0" dirty="0"/>
              <a:t>Credits researchers for their intellectual contributions</a:t>
            </a:r>
          </a:p>
          <a:p>
            <a:pPr marL="742950" lvl="1" indent="-285750">
              <a:buFont typeface="Arial" panose="020B0604020202020204" pitchFamily="34" charset="0"/>
              <a:buChar char="•"/>
            </a:pPr>
            <a:r>
              <a:rPr lang="en-US" sz="1200" b="0" dirty="0"/>
              <a:t>Designates responsibility for the accuracy and quality of research</a:t>
            </a:r>
          </a:p>
          <a:p>
            <a:pPr marL="0" lvl="0" indent="0">
              <a:buFont typeface="Arial" panose="020B0604020202020204" pitchFamily="34" charset="0"/>
              <a:buNone/>
            </a:pPr>
            <a:endParaRPr lang="en-US" b="1" dirty="0"/>
          </a:p>
          <a:p>
            <a:pPr marL="0" lvl="0" indent="0">
              <a:buFont typeface="Arial" panose="020B0604020202020204" pitchFamily="34" charset="0"/>
              <a:buNone/>
            </a:pPr>
            <a:r>
              <a:rPr lang="en-US" b="1" dirty="0"/>
              <a:t>---</a:t>
            </a:r>
          </a:p>
          <a:p>
            <a:pPr marL="0" lvl="0" indent="0">
              <a:buFont typeface="Arial" panose="020B0604020202020204" pitchFamily="34" charset="0"/>
              <a:buNone/>
            </a:pPr>
            <a:r>
              <a:rPr lang="en-US" b="1" dirty="0"/>
              <a:t>Resources:</a:t>
            </a:r>
          </a:p>
          <a:p>
            <a:pPr marL="285750" marR="0" lvl="0" indent="-2857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International Committee of Medical Journal Editors: </a:t>
            </a:r>
            <a:r>
              <a:rPr lang="en-US" dirty="0">
                <a:hlinkClick r:id="rId3"/>
              </a:rPr>
              <a:t>http://www.ICMJE.org</a:t>
            </a:r>
            <a:r>
              <a:rPr lang="en-US" dirty="0"/>
              <a:t> </a:t>
            </a:r>
          </a:p>
          <a:p>
            <a:pPr marL="285750" indent="-285750">
              <a:buFont typeface="Arial" panose="020B0604020202020204" pitchFamily="34" charset="0"/>
              <a:buChar char="•"/>
            </a:pPr>
            <a:r>
              <a:rPr lang="en-US" dirty="0"/>
              <a:t>COPE Council (2019) </a:t>
            </a:r>
            <a:r>
              <a:rPr lang="en-US" dirty="0">
                <a:hlinkClick r:id="rId4"/>
              </a:rPr>
              <a:t>Discussion Document: Authorship</a:t>
            </a:r>
            <a:r>
              <a:rPr lang="en-US" dirty="0"/>
              <a:t> Available at: https://</a:t>
            </a:r>
            <a:r>
              <a:rPr lang="en-US" dirty="0" err="1"/>
              <a:t>doi.org</a:t>
            </a:r>
            <a:r>
              <a:rPr lang="en-US" dirty="0"/>
              <a:t>/10.24318/cope.2019.3.3</a:t>
            </a:r>
            <a:endParaRPr lang="en-US" u="sng" dirty="0"/>
          </a:p>
          <a:p>
            <a:pPr marL="285750" indent="-285750">
              <a:buFont typeface="Arial" panose="020B0604020202020204" pitchFamily="34" charset="0"/>
              <a:buChar char="•"/>
            </a:pPr>
            <a:r>
              <a:rPr lang="en-US" dirty="0"/>
              <a:t>American Psychological Association (n.d.) </a:t>
            </a:r>
            <a:r>
              <a:rPr lang="en-US" dirty="0">
                <a:hlinkClick r:id="rId5"/>
              </a:rPr>
              <a:t>Tips for Determining Authorship Credit</a:t>
            </a:r>
            <a:r>
              <a:rPr lang="en-US" dirty="0"/>
              <a:t> Available at: https://</a:t>
            </a:r>
            <a:r>
              <a:rPr lang="en-US" dirty="0" err="1"/>
              <a:t>www.apa.org</a:t>
            </a:r>
            <a:r>
              <a:rPr lang="en-US" dirty="0"/>
              <a:t>/science/leadership/students/authorship-paper</a:t>
            </a:r>
          </a:p>
          <a:p>
            <a:pPr marL="0" lvl="0" indent="0">
              <a:buFont typeface="Arial" panose="020B0604020202020204" pitchFamily="34" charset="0"/>
              <a:buNone/>
            </a:pPr>
            <a:endParaRPr lang="en-US" b="1"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5</a:t>
            </a:fld>
            <a:endParaRPr lang="en-US" altLang="en-US"/>
          </a:p>
        </p:txBody>
      </p:sp>
    </p:spTree>
    <p:extLst>
      <p:ext uri="{BB962C8B-B14F-4D97-AF65-F5344CB8AC3E}">
        <p14:creationId xmlns:p14="http://schemas.microsoft.com/office/powerpoint/2010/main" val="3256888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baseline="0" dirty="0"/>
              <a:t>Many journals now request that all listed authors sign a document consenting that their name is included, certifying their approval of the manuscript, and agreeing to bear responsibility for the reliability and quality of the work. As well, journals are increasingly asking for </a:t>
            </a:r>
            <a:r>
              <a:rPr lang="en-US" b="1" baseline="0" dirty="0" err="1"/>
              <a:t>contributorship</a:t>
            </a:r>
            <a:r>
              <a:rPr lang="en-US" b="1" baseline="0" dirty="0"/>
              <a:t>:</a:t>
            </a:r>
            <a:r>
              <a:rPr lang="en-US" baseline="0" dirty="0"/>
              <a:t> where listed authors detail their contributions to the publication to justify the allocated credit. </a:t>
            </a:r>
            <a:endParaRPr lang="en-US" b="1" dirty="0"/>
          </a:p>
          <a:p>
            <a:pPr marL="0" lvl="0" indent="0">
              <a:buFont typeface="Arial" panose="020B0604020202020204" pitchFamily="34" charset="0"/>
              <a:buNone/>
            </a:pPr>
            <a:endParaRPr lang="en-US" b="1" dirty="0"/>
          </a:p>
          <a:p>
            <a:pPr marL="0" lvl="0" indent="0">
              <a:buFont typeface="Arial" panose="020B0604020202020204" pitchFamily="34" charset="0"/>
              <a:buNone/>
            </a:pPr>
            <a:r>
              <a:rPr lang="en-US" b="1" dirty="0"/>
              <a:t>---</a:t>
            </a:r>
          </a:p>
          <a:p>
            <a:pPr marL="0" lvl="0" indent="0">
              <a:buFont typeface="Arial" panose="020B0604020202020204" pitchFamily="34" charset="0"/>
              <a:buNone/>
            </a:pPr>
            <a:r>
              <a:rPr lang="en-US" b="1" dirty="0"/>
              <a:t>Resources:</a:t>
            </a:r>
          </a:p>
          <a:p>
            <a:pPr marL="285750" marR="0" lvl="0" indent="-2857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International </a:t>
            </a:r>
            <a:r>
              <a:rPr lang="en-US" u="none" dirty="0">
                <a:solidFill>
                  <a:schemeClr val="tx1"/>
                </a:solidFill>
              </a:rPr>
              <a:t>Committee of Medical Journal Editors: http://</a:t>
            </a:r>
            <a:r>
              <a:rPr lang="en-US" u="none" dirty="0" err="1">
                <a:solidFill>
                  <a:schemeClr val="tx1"/>
                </a:solidFill>
              </a:rPr>
              <a:t>www.ICMJE.org</a:t>
            </a:r>
            <a:endParaRPr lang="en-US" u="none" dirty="0">
              <a:solidFill>
                <a:schemeClr val="tx1"/>
              </a:solidFill>
            </a:endParaRPr>
          </a:p>
          <a:p>
            <a:pPr marL="285750" marR="0" lvl="0" indent="-2857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u="none" dirty="0">
                <a:solidFill>
                  <a:schemeClr val="tx1"/>
                </a:solidFill>
              </a:rPr>
              <a:t>COPE Council (2019) Discussion Document: Authorship. Available at: https://</a:t>
            </a:r>
            <a:r>
              <a:rPr lang="en-US" u="none" dirty="0" err="1">
                <a:solidFill>
                  <a:schemeClr val="tx1"/>
                </a:solidFill>
              </a:rPr>
              <a:t>doi.org</a:t>
            </a:r>
            <a:r>
              <a:rPr lang="en-US" u="none" dirty="0">
                <a:solidFill>
                  <a:schemeClr val="tx1"/>
                </a:solidFill>
              </a:rPr>
              <a:t>/10.24318/cope.2019.3.3</a:t>
            </a:r>
          </a:p>
          <a:p>
            <a:pPr marL="285750" indent="-285750">
              <a:buFont typeface="Arial" panose="020B0604020202020204" pitchFamily="34" charset="0"/>
              <a:buChar char="•"/>
            </a:pPr>
            <a:r>
              <a:rPr lang="en-US" u="none" dirty="0">
                <a:solidFill>
                  <a:schemeClr val="tx1"/>
                </a:solidFill>
              </a:rPr>
              <a:t>American Psychological Association (n.d.) Tips for Determining Authorship Credit. Available at: https://</a:t>
            </a:r>
            <a:r>
              <a:rPr lang="en-US" u="none" dirty="0" err="1">
                <a:solidFill>
                  <a:schemeClr val="tx1"/>
                </a:solidFill>
              </a:rPr>
              <a:t>www.apa.org</a:t>
            </a:r>
            <a:r>
              <a:rPr lang="en-US" u="none" dirty="0">
                <a:solidFill>
                  <a:schemeClr val="tx1"/>
                </a:solidFill>
              </a:rPr>
              <a:t>/science/leadership/students/authorship-paper</a:t>
            </a:r>
          </a:p>
          <a:p>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6</a:t>
            </a:fld>
            <a:endParaRPr lang="en-US" altLang="en-US"/>
          </a:p>
        </p:txBody>
      </p:sp>
    </p:spTree>
    <p:extLst>
      <p:ext uri="{BB962C8B-B14F-4D97-AF65-F5344CB8AC3E}">
        <p14:creationId xmlns:p14="http://schemas.microsoft.com/office/powerpoint/2010/main" val="36680819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b="1" baseline="0" dirty="0"/>
              <a:t>Who might the authorship criteria exclude, despite having contributed to the research?</a:t>
            </a:r>
          </a:p>
          <a:p>
            <a:pPr marL="628650" lvl="1" indent="-171450">
              <a:buFont typeface="Arial" panose="020B0604020202020204" pitchFamily="34" charset="0"/>
              <a:buChar char="•"/>
            </a:pPr>
            <a:r>
              <a:rPr lang="en-US" dirty="0"/>
              <a:t>Research can be a </a:t>
            </a:r>
            <a:r>
              <a:rPr lang="en-US" sz="1100" dirty="0"/>
              <a:t>resource-intensive </a:t>
            </a:r>
            <a:r>
              <a:rPr lang="en-US" sz="1100" dirty="0" err="1"/>
              <a:t>endeavour</a:t>
            </a:r>
            <a:r>
              <a:rPr lang="en-US" sz="1100" dirty="0"/>
              <a:t> requiring unique contributions from many individuals and partners. (e.g., writers, technicians, funders, sponsors, community partners, patients, etc.).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100" dirty="0"/>
              <a:t>While securing funding, supervising the research group, and extending technical support are critical to the research, </a:t>
            </a:r>
            <a:r>
              <a:rPr lang="en-US" sz="1100" u="sng" dirty="0"/>
              <a:t>these contributions alone do not constitute authorship</a:t>
            </a:r>
            <a:r>
              <a:rPr lang="en-US" sz="1100" dirty="0"/>
              <a:t>. </a:t>
            </a:r>
          </a:p>
          <a:p>
            <a:pPr marL="0" lvl="0" indent="0">
              <a:buFont typeface="Arial" panose="020B0604020202020204" pitchFamily="34" charset="0"/>
              <a:buNone/>
            </a:pPr>
            <a:endParaRPr lang="en-US" sz="1100" dirty="0"/>
          </a:p>
          <a:p>
            <a:pPr marL="0" lvl="0" indent="0">
              <a:buFont typeface="Arial" panose="020B0604020202020204" pitchFamily="34" charset="0"/>
              <a:buNone/>
            </a:pPr>
            <a:r>
              <a:rPr lang="en-US" sz="1100" b="1" dirty="0"/>
              <a:t>What are some considerations when acknowledging contributors?</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100" dirty="0"/>
              <a:t>While all of those who contribute to the research may not warrant authorship, their work should be appropriately recognized. </a:t>
            </a:r>
            <a:r>
              <a:rPr lang="en-US" sz="1100" baseline="0" dirty="0"/>
              <a:t>Inadequate acknowledgement and failure to appropriately recognize contributors constitutes a form of scholarly misconduct at UBC. </a:t>
            </a:r>
            <a:endParaRPr lang="en-US" sz="1100" dirty="0"/>
          </a:p>
          <a:p>
            <a:pPr marL="628650" lvl="1" indent="-171450">
              <a:buFont typeface="Arial" panose="020B0604020202020204" pitchFamily="34" charset="0"/>
              <a:buChar char="•"/>
            </a:pPr>
            <a:r>
              <a:rPr lang="en-US" sz="1100" dirty="0"/>
              <a:t>It is important to obtain their permission to be included as a contributor, as “acknowledgement may imply endorsement by [the] acknowledged </a:t>
            </a:r>
            <a:r>
              <a:rPr lang="en-US" dirty="0"/>
              <a:t>individuals” (ICMJE). </a:t>
            </a:r>
          </a:p>
          <a:p>
            <a:endParaRPr lang="en-US" baseline="0"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b="1" baseline="0" dirty="0"/>
              <a:t>How does appropriately acknowledging contributors relate to scholarly integrity?</a:t>
            </a:r>
          </a:p>
          <a:p>
            <a:pPr marL="457200" marR="0" lvl="1" indent="0" algn="l" defTabSz="457200" rtl="0" eaLnBrk="0" fontAlgn="base" latinLnBrk="0" hangingPunct="0">
              <a:lnSpc>
                <a:spcPct val="100000"/>
              </a:lnSpc>
              <a:spcBef>
                <a:spcPct val="30000"/>
              </a:spcBef>
              <a:spcAft>
                <a:spcPct val="0"/>
              </a:spcAft>
              <a:buClrTx/>
              <a:buSzTx/>
              <a:buFontTx/>
              <a:buNone/>
              <a:tabLst/>
              <a:defRPr/>
            </a:pPr>
            <a:r>
              <a:rPr lang="en-US" b="0" baseline="0" dirty="0"/>
              <a:t>Accurate acknowledgements uphold scholarly integrity when it:</a:t>
            </a:r>
          </a:p>
          <a:p>
            <a:pPr marL="1085850" marR="0" lvl="2"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aseline="0" dirty="0"/>
              <a:t>Recognizes those who made the research possible</a:t>
            </a:r>
          </a:p>
          <a:p>
            <a:pPr marL="1085850" marR="0" lvl="2"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aseline="0" dirty="0"/>
              <a:t>Encourages continued research collaboration</a:t>
            </a:r>
          </a:p>
          <a:p>
            <a:pPr marL="457200" marR="0" lvl="1" indent="0" algn="l" defTabSz="457200" rtl="0" eaLnBrk="0" fontAlgn="base" latinLnBrk="0" hangingPunct="0">
              <a:lnSpc>
                <a:spcPct val="100000"/>
              </a:lnSpc>
              <a:spcBef>
                <a:spcPct val="30000"/>
              </a:spcBef>
              <a:spcAft>
                <a:spcPct val="0"/>
              </a:spcAft>
              <a:buClrTx/>
              <a:buSzTx/>
              <a:buFontTx/>
              <a:buNone/>
              <a:tabLst/>
              <a:defRPr/>
            </a:pPr>
            <a:r>
              <a:rPr lang="en-US" baseline="0" dirty="0"/>
              <a:t>Again, it is important to have early and ongoing discussions regarding authorship criteria with clear documentations to clarify expectations and establish mutual agreements. Those who do not meet the established authorship criteria should still be recognized for their contribution, with their consent.</a:t>
            </a:r>
            <a:endParaRPr lang="en-US" dirty="0"/>
          </a:p>
          <a:p>
            <a:pPr marL="0" lvl="0" indent="0">
              <a:buFont typeface="Arial" panose="020B0604020202020204" pitchFamily="34" charset="0"/>
              <a:buNone/>
            </a:pPr>
            <a:endParaRPr lang="en-US" b="1" dirty="0"/>
          </a:p>
          <a:p>
            <a:pPr marL="0" lvl="0" indent="0">
              <a:buFont typeface="Arial" panose="020B0604020202020204" pitchFamily="34" charset="0"/>
              <a:buNone/>
            </a:pPr>
            <a:r>
              <a:rPr lang="en-US" b="1" dirty="0"/>
              <a:t>---</a:t>
            </a:r>
          </a:p>
          <a:p>
            <a:pPr marL="0" lvl="0" indent="0">
              <a:buFont typeface="Arial" panose="020B0604020202020204" pitchFamily="34" charset="0"/>
              <a:buNone/>
            </a:pPr>
            <a:r>
              <a:rPr lang="en-US" b="1" dirty="0"/>
              <a:t>Resources:</a:t>
            </a:r>
          </a:p>
          <a:p>
            <a:pPr marL="285750" marR="0" lvl="0" indent="-2857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International </a:t>
            </a:r>
            <a:r>
              <a:rPr lang="en-US" u="none" dirty="0">
                <a:solidFill>
                  <a:schemeClr val="tx1"/>
                </a:solidFill>
              </a:rPr>
              <a:t>Committee of Medical Journal Editors: http://</a:t>
            </a:r>
            <a:r>
              <a:rPr lang="en-US" u="none" dirty="0" err="1">
                <a:solidFill>
                  <a:schemeClr val="tx1"/>
                </a:solidFill>
              </a:rPr>
              <a:t>www.ICMJE.org</a:t>
            </a:r>
            <a:endParaRPr lang="en-US" u="none" dirty="0">
              <a:solidFill>
                <a:schemeClr val="tx1"/>
              </a:solidFill>
            </a:endParaRPr>
          </a:p>
          <a:p>
            <a:pPr marL="285750" marR="0" lvl="0" indent="-2857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u="none" dirty="0">
                <a:solidFill>
                  <a:schemeClr val="tx1"/>
                </a:solidFill>
              </a:rPr>
              <a:t>COPE Council (2019) Discussion Document: Authorship. Available at: https://</a:t>
            </a:r>
            <a:r>
              <a:rPr lang="en-US" u="none" dirty="0" err="1">
                <a:solidFill>
                  <a:schemeClr val="tx1"/>
                </a:solidFill>
              </a:rPr>
              <a:t>doi.org</a:t>
            </a:r>
            <a:r>
              <a:rPr lang="en-US" u="none" dirty="0">
                <a:solidFill>
                  <a:schemeClr val="tx1"/>
                </a:solidFill>
              </a:rPr>
              <a:t>/10.24318/cope.2019.3.3</a:t>
            </a:r>
          </a:p>
          <a:p>
            <a:endParaRPr lang="en-US" baseline="0"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7</a:t>
            </a:fld>
            <a:endParaRPr lang="en-US" altLang="en-US"/>
          </a:p>
        </p:txBody>
      </p:sp>
    </p:spTree>
    <p:extLst>
      <p:ext uri="{BB962C8B-B14F-4D97-AF65-F5344CB8AC3E}">
        <p14:creationId xmlns:p14="http://schemas.microsoft.com/office/powerpoint/2010/main" val="28358646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9</a:t>
            </a:fld>
            <a:endParaRPr lang="en-US" altLang="en-US"/>
          </a:p>
        </p:txBody>
      </p:sp>
    </p:spTree>
    <p:extLst>
      <p:ext uri="{BB962C8B-B14F-4D97-AF65-F5344CB8AC3E}">
        <p14:creationId xmlns:p14="http://schemas.microsoft.com/office/powerpoint/2010/main" val="19092741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a:t>[This slide includes some high-level recommendations; please feel free to modify and adapt it to your own research context. This may also offer an opportunity to discuss “specialized authorship”, where an author contributes very specific disciplinary/technical expertise to the research.]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b="1" dirty="0"/>
              <a:t>Potential Reflection/Discussion Questions: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What assumptions do you have regarding authorship assignment?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What are some additional considerations when collaborating with community partners or Indigenous communities?</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When and how have you engaged discussions regarding authorship criteria with your colleagues and collaborators?</a:t>
            </a:r>
          </a:p>
          <a:p>
            <a:pPr marL="457200" marR="0" lvl="1" indent="0" algn="l" defTabSz="457200" rtl="0" eaLnBrk="0" fontAlgn="base" latinLnBrk="0" hangingPunct="0">
              <a:lnSpc>
                <a:spcPct val="100000"/>
              </a:lnSpc>
              <a:spcBef>
                <a:spcPct val="30000"/>
              </a:spcBef>
              <a:spcAft>
                <a:spcPct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10</a:t>
            </a:fld>
            <a:endParaRPr lang="en-US" altLang="en-US"/>
          </a:p>
        </p:txBody>
      </p:sp>
    </p:spTree>
    <p:extLst>
      <p:ext uri="{BB962C8B-B14F-4D97-AF65-F5344CB8AC3E}">
        <p14:creationId xmlns:p14="http://schemas.microsoft.com/office/powerpoint/2010/main" val="6499297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1">
    <p:spTree>
      <p:nvGrpSpPr>
        <p:cNvPr id="1" name=""/>
        <p:cNvGrpSpPr/>
        <p:nvPr/>
      </p:nvGrpSpPr>
      <p:grpSpPr>
        <a:xfrm>
          <a:off x="0" y="0"/>
          <a:ext cx="0" cy="0"/>
          <a:chOff x="0" y="0"/>
          <a:chExt cx="0" cy="0"/>
        </a:xfrm>
      </p:grpSpPr>
      <p:sp>
        <p:nvSpPr>
          <p:cNvPr id="5" name="Rectangle 4"/>
          <p:cNvSpPr/>
          <p:nvPr userDrawn="1"/>
        </p:nvSpPr>
        <p:spPr>
          <a:xfrm>
            <a:off x="8243888" y="1131888"/>
            <a:ext cx="900112" cy="11318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6"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141922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Placeholder 18"/>
          <p:cNvSpPr>
            <a:spLocks noGrp="1"/>
          </p:cNvSpPr>
          <p:nvPr>
            <p:ph type="body" sz="quarter" idx="11"/>
          </p:nvPr>
        </p:nvSpPr>
        <p:spPr>
          <a:xfrm>
            <a:off x="365587" y="1131888"/>
            <a:ext cx="5430376" cy="1823086"/>
          </a:xfrm>
          <a:prstGeom prst="rect">
            <a:avLst/>
          </a:prstGeom>
        </p:spPr>
        <p:txBody>
          <a:bodyPr vert="horz" lIns="0" tIns="0" rIns="0" bIns="0" anchor="t" anchorCtr="0"/>
          <a:lstStyle>
            <a:lvl1pPr marL="0" indent="0">
              <a:lnSpc>
                <a:spcPts val="3800"/>
              </a:lnSpc>
              <a:spcBef>
                <a:spcPts val="0"/>
              </a:spcBef>
              <a:buNone/>
              <a:defRPr sz="3400" b="1" i="0" kern="0" cap="all" spc="30" baseline="0">
                <a:solidFill>
                  <a:schemeClr val="tx1"/>
                </a:solidFill>
                <a:latin typeface="Arial"/>
                <a:cs typeface="Arial"/>
              </a:defRPr>
            </a:lvl1pPr>
          </a:lstStyle>
          <a:p>
            <a:pPr lvl="0"/>
            <a:r>
              <a:rPr lang="en-CA" dirty="0"/>
              <a:t>Click to edit Master text styles</a:t>
            </a:r>
          </a:p>
        </p:txBody>
      </p:sp>
      <p:sp>
        <p:nvSpPr>
          <p:cNvPr id="11" name="Text Placeholder 14"/>
          <p:cNvSpPr>
            <a:spLocks noGrp="1"/>
          </p:cNvSpPr>
          <p:nvPr>
            <p:ph type="body" sz="quarter" idx="12"/>
          </p:nvPr>
        </p:nvSpPr>
        <p:spPr>
          <a:xfrm>
            <a:off x="365762" y="3003798"/>
            <a:ext cx="5430203" cy="321394"/>
          </a:xfrm>
          <a:prstGeom prst="rect">
            <a:avLst/>
          </a:prstGeom>
        </p:spPr>
        <p:txBody>
          <a:bodyPr vert="horz" lIns="0" tIns="0" rIns="0" bIns="0"/>
          <a:lstStyle>
            <a:lvl1pPr marL="0" indent="0">
              <a:buNone/>
              <a:defRPr sz="1800" b="0" i="0" kern="0" spc="30" baseline="0">
                <a:solidFill>
                  <a:schemeClr val="tx1"/>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
        <p:nvSpPr>
          <p:cNvPr id="12" name="Text Placeholder 14"/>
          <p:cNvSpPr>
            <a:spLocks noGrp="1"/>
          </p:cNvSpPr>
          <p:nvPr>
            <p:ph type="body" sz="quarter" idx="13"/>
          </p:nvPr>
        </p:nvSpPr>
        <p:spPr>
          <a:xfrm>
            <a:off x="365762" y="3507855"/>
            <a:ext cx="5430203" cy="321394"/>
          </a:xfrm>
          <a:prstGeom prst="rect">
            <a:avLst/>
          </a:prstGeom>
        </p:spPr>
        <p:txBody>
          <a:bodyPr vert="horz" lIns="0" tIns="0" rIns="0" bIns="0"/>
          <a:lstStyle>
            <a:lvl1pPr marL="0" indent="0">
              <a:buNone/>
              <a:defRPr sz="1000" b="1" i="0" kern="0" cap="all" spc="150" normalizeH="0" baseline="0">
                <a:solidFill>
                  <a:srgbClr val="0C2344"/>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Tree>
    <p:extLst>
      <p:ext uri="{BB962C8B-B14F-4D97-AF65-F5344CB8AC3E}">
        <p14:creationId xmlns:p14="http://schemas.microsoft.com/office/powerpoint/2010/main" val="3458822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nd Slide - 2">
    <p:bg>
      <p:bgPr>
        <a:solidFill>
          <a:schemeClr val="tx1"/>
        </a:solidFill>
        <a:effectLst/>
      </p:bgPr>
    </p:bg>
    <p:spTree>
      <p:nvGrpSpPr>
        <p:cNvPr id="1" name=""/>
        <p:cNvGrpSpPr/>
        <p:nvPr/>
      </p:nvGrpSpPr>
      <p:grpSpPr>
        <a:xfrm>
          <a:off x="0" y="0"/>
          <a:ext cx="0" cy="0"/>
          <a:chOff x="0" y="0"/>
          <a:chExt cx="0" cy="0"/>
        </a:xfrm>
      </p:grpSpPr>
      <p:pic>
        <p:nvPicPr>
          <p:cNvPr id="2" name="Picture 1" descr="1_2016_UBCStandard_Signature_ReverseRGB72.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9738" y="1443038"/>
            <a:ext cx="4770437"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0285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2">
    <p:bg>
      <p:bgPr>
        <a:solidFill>
          <a:schemeClr val="tx1"/>
        </a:solidFill>
        <a:effectLst/>
      </p:bgPr>
    </p:bg>
    <p:spTree>
      <p:nvGrpSpPr>
        <p:cNvPr id="1" name=""/>
        <p:cNvGrpSpPr/>
        <p:nvPr/>
      </p:nvGrpSpPr>
      <p:grpSpPr>
        <a:xfrm>
          <a:off x="0" y="0"/>
          <a:ext cx="0" cy="0"/>
          <a:chOff x="0" y="0"/>
          <a:chExt cx="0" cy="0"/>
        </a:xfrm>
      </p:grpSpPr>
      <p:sp>
        <p:nvSpPr>
          <p:cNvPr id="5" name="Rectangle 4"/>
          <p:cNvSpPr/>
          <p:nvPr userDrawn="1"/>
        </p:nvSpPr>
        <p:spPr>
          <a:xfrm>
            <a:off x="8243888" y="1131888"/>
            <a:ext cx="900112" cy="1131887"/>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9" name="Picture 3"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1439863"/>
            <a:ext cx="363537"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8"/>
          <p:cNvSpPr>
            <a:spLocks noGrp="1"/>
          </p:cNvSpPr>
          <p:nvPr>
            <p:ph type="body" sz="quarter" idx="11"/>
          </p:nvPr>
        </p:nvSpPr>
        <p:spPr>
          <a:xfrm>
            <a:off x="365587" y="1131888"/>
            <a:ext cx="5430376" cy="1823086"/>
          </a:xfrm>
          <a:prstGeom prst="rect">
            <a:avLst/>
          </a:prstGeom>
        </p:spPr>
        <p:txBody>
          <a:bodyPr vert="horz" lIns="0" tIns="0" rIns="0" bIns="0" anchor="t" anchorCtr="0"/>
          <a:lstStyle>
            <a:lvl1pPr marL="0" indent="0">
              <a:lnSpc>
                <a:spcPts val="3800"/>
              </a:lnSpc>
              <a:spcBef>
                <a:spcPts val="0"/>
              </a:spcBef>
              <a:buNone/>
              <a:defRPr sz="3400" b="1" i="0" kern="0" cap="all" spc="30" baseline="0">
                <a:solidFill>
                  <a:srgbClr val="FFFFFF"/>
                </a:solidFill>
                <a:latin typeface="Arial"/>
                <a:cs typeface="Arial"/>
              </a:defRPr>
            </a:lvl1pPr>
          </a:lstStyle>
          <a:p>
            <a:pPr lvl="0"/>
            <a:r>
              <a:rPr lang="en-CA" dirty="0"/>
              <a:t>Click to edit Master text styles</a:t>
            </a:r>
          </a:p>
        </p:txBody>
      </p:sp>
      <p:sp>
        <p:nvSpPr>
          <p:cNvPr id="7" name="Text Placeholder 14"/>
          <p:cNvSpPr>
            <a:spLocks noGrp="1"/>
          </p:cNvSpPr>
          <p:nvPr>
            <p:ph type="body" sz="quarter" idx="12"/>
          </p:nvPr>
        </p:nvSpPr>
        <p:spPr>
          <a:xfrm>
            <a:off x="365762" y="3003798"/>
            <a:ext cx="5430203" cy="321394"/>
          </a:xfrm>
          <a:prstGeom prst="rect">
            <a:avLst/>
          </a:prstGeom>
        </p:spPr>
        <p:txBody>
          <a:bodyPr vert="horz" lIns="0" tIns="0" rIns="0" bIns="0"/>
          <a:lstStyle>
            <a:lvl1pPr marL="0" indent="0">
              <a:buNone/>
              <a:defRPr sz="1800" b="0" i="0" kern="0" spc="30" baseline="0">
                <a:solidFill>
                  <a:srgbClr val="FFFFFF"/>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
        <p:nvSpPr>
          <p:cNvPr id="8" name="Text Placeholder 14"/>
          <p:cNvSpPr>
            <a:spLocks noGrp="1"/>
          </p:cNvSpPr>
          <p:nvPr>
            <p:ph type="body" sz="quarter" idx="13"/>
          </p:nvPr>
        </p:nvSpPr>
        <p:spPr>
          <a:xfrm>
            <a:off x="365762" y="3507855"/>
            <a:ext cx="5430203" cy="321394"/>
          </a:xfrm>
          <a:prstGeom prst="rect">
            <a:avLst/>
          </a:prstGeom>
        </p:spPr>
        <p:txBody>
          <a:bodyPr vert="horz" lIns="0" tIns="0" rIns="0" bIns="0"/>
          <a:lstStyle>
            <a:lvl1pPr marL="0" indent="0">
              <a:buNone/>
              <a:defRPr sz="1000" b="1" i="0" kern="0" cap="all" spc="150" normalizeH="0" baseline="0">
                <a:solidFill>
                  <a:srgbClr val="FFFFFF"/>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Tree>
    <p:extLst>
      <p:ext uri="{BB962C8B-B14F-4D97-AF65-F5344CB8AC3E}">
        <p14:creationId xmlns:p14="http://schemas.microsoft.com/office/powerpoint/2010/main" val="812124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section Slide - 2">
    <p:spTree>
      <p:nvGrpSpPr>
        <p:cNvPr id="1" name=""/>
        <p:cNvGrpSpPr/>
        <p:nvPr/>
      </p:nvGrpSpPr>
      <p:grpSpPr>
        <a:xfrm>
          <a:off x="0" y="0"/>
          <a:ext cx="0" cy="0"/>
          <a:chOff x="0" y="0"/>
          <a:chExt cx="0" cy="0"/>
        </a:xfrm>
      </p:grpSpPr>
      <p:sp>
        <p:nvSpPr>
          <p:cNvPr id="3"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13B6998B-C52C-41F0-AEF0-6BD4B4E3F623}" type="slidenum">
              <a:rPr lang="en-US" altLang="en-US" sz="900">
                <a:solidFill>
                  <a:srgbClr val="FFFFFF"/>
                </a:solidFill>
                <a:latin typeface="Whitney Book" pitchFamily="50" charset="0"/>
              </a:rPr>
              <a:pPr algn="r">
                <a:spcBef>
                  <a:spcPct val="20000"/>
                </a:spcBef>
                <a:buFont typeface="Arial" panose="020B0604020202020204" pitchFamily="34" charset="0"/>
                <a:buNone/>
              </a:pPr>
              <a:t>‹#›</a:t>
            </a:fld>
            <a:endParaRPr lang="en-CA" altLang="en-US" sz="900">
              <a:solidFill>
                <a:srgbClr val="FFFFFF"/>
              </a:solidFill>
              <a:latin typeface="Whitney Book" pitchFamily="50" charset="0"/>
            </a:endParaRPr>
          </a:p>
        </p:txBody>
      </p:sp>
      <p:sp>
        <p:nvSpPr>
          <p:cNvPr id="4" name="Rectangle 3"/>
          <p:cNvSpPr/>
          <p:nvPr userDrawn="1"/>
        </p:nvSpPr>
        <p:spPr>
          <a:xfrm>
            <a:off x="8243888" y="1131888"/>
            <a:ext cx="900112" cy="11318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5"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141922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Placeholder 18"/>
          <p:cNvSpPr>
            <a:spLocks noGrp="1"/>
          </p:cNvSpPr>
          <p:nvPr>
            <p:ph type="body" sz="quarter" idx="11"/>
          </p:nvPr>
        </p:nvSpPr>
        <p:spPr>
          <a:xfrm>
            <a:off x="365587" y="1131889"/>
            <a:ext cx="5430376" cy="1060178"/>
          </a:xfrm>
          <a:prstGeom prst="rect">
            <a:avLst/>
          </a:prstGeom>
        </p:spPr>
        <p:txBody>
          <a:bodyPr vert="horz" lIns="0" tIns="0" rIns="0" bIns="0" anchor="t" anchorCtr="0"/>
          <a:lstStyle>
            <a:lvl1pPr marL="0" indent="0">
              <a:lnSpc>
                <a:spcPts val="3400"/>
              </a:lnSpc>
              <a:spcBef>
                <a:spcPts val="0"/>
              </a:spcBef>
              <a:buNone/>
              <a:defRPr sz="2800" b="1" i="0" kern="0" cap="all" spc="30" baseline="0">
                <a:solidFill>
                  <a:schemeClr val="tx1"/>
                </a:solidFill>
                <a:latin typeface="Arial"/>
                <a:cs typeface="Arial"/>
              </a:defRPr>
            </a:lvl1pPr>
          </a:lstStyle>
          <a:p>
            <a:pPr lvl="0"/>
            <a:r>
              <a:rPr lang="en-CA" dirty="0"/>
              <a:t>Click to edit Master text styles</a:t>
            </a:r>
          </a:p>
        </p:txBody>
      </p:sp>
    </p:spTree>
    <p:extLst>
      <p:ext uri="{BB962C8B-B14F-4D97-AF65-F5344CB8AC3E}">
        <p14:creationId xmlns:p14="http://schemas.microsoft.com/office/powerpoint/2010/main" val="3797752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ubsection Slide - 3">
    <p:bg>
      <p:bgPr>
        <a:solidFill>
          <a:schemeClr val="tx1"/>
        </a:solidFill>
        <a:effectLst/>
      </p:bgPr>
    </p:bg>
    <p:spTree>
      <p:nvGrpSpPr>
        <p:cNvPr id="1" name=""/>
        <p:cNvGrpSpPr/>
        <p:nvPr/>
      </p:nvGrpSpPr>
      <p:grpSpPr>
        <a:xfrm>
          <a:off x="0" y="0"/>
          <a:ext cx="0" cy="0"/>
          <a:chOff x="0" y="0"/>
          <a:chExt cx="0" cy="0"/>
        </a:xfrm>
      </p:grpSpPr>
      <p:sp>
        <p:nvSpPr>
          <p:cNvPr id="3"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E29CC655-4A5D-41C6-9A92-B5F450010DAB}" type="slidenum">
              <a:rPr lang="en-US" altLang="en-US" sz="900">
                <a:solidFill>
                  <a:srgbClr val="FFFFFF"/>
                </a:solidFill>
                <a:latin typeface="Whitney Book" pitchFamily="50" charset="0"/>
              </a:rPr>
              <a:pPr algn="r">
                <a:spcBef>
                  <a:spcPct val="20000"/>
                </a:spcBef>
                <a:buFont typeface="Arial" panose="020B0604020202020204" pitchFamily="34" charset="0"/>
                <a:buNone/>
              </a:pPr>
              <a:t>‹#›</a:t>
            </a:fld>
            <a:endParaRPr lang="en-CA" altLang="en-US" sz="900">
              <a:solidFill>
                <a:srgbClr val="FFFFFF"/>
              </a:solidFill>
              <a:latin typeface="Whitney Book" pitchFamily="50" charset="0"/>
            </a:endParaRPr>
          </a:p>
        </p:txBody>
      </p:sp>
      <p:sp>
        <p:nvSpPr>
          <p:cNvPr id="4" name="Rectangle 3"/>
          <p:cNvSpPr/>
          <p:nvPr userDrawn="1"/>
        </p:nvSpPr>
        <p:spPr>
          <a:xfrm>
            <a:off x="8243888" y="1131888"/>
            <a:ext cx="900112" cy="1131887"/>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5" name="Picture 3"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1439863"/>
            <a:ext cx="363537"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Placeholder 18"/>
          <p:cNvSpPr>
            <a:spLocks noGrp="1"/>
          </p:cNvSpPr>
          <p:nvPr>
            <p:ph type="body" sz="quarter" idx="11"/>
          </p:nvPr>
        </p:nvSpPr>
        <p:spPr>
          <a:xfrm>
            <a:off x="365587" y="1131889"/>
            <a:ext cx="5430376" cy="1060178"/>
          </a:xfrm>
          <a:prstGeom prst="rect">
            <a:avLst/>
          </a:prstGeom>
        </p:spPr>
        <p:txBody>
          <a:bodyPr vert="horz" lIns="0" tIns="0" rIns="0" bIns="0" anchor="t" anchorCtr="0"/>
          <a:lstStyle>
            <a:lvl1pPr marL="0" indent="0">
              <a:lnSpc>
                <a:spcPts val="3400"/>
              </a:lnSpc>
              <a:spcBef>
                <a:spcPts val="0"/>
              </a:spcBef>
              <a:buNone/>
              <a:defRPr sz="2800" b="1" i="0" kern="0" cap="all" spc="30" baseline="0">
                <a:solidFill>
                  <a:srgbClr val="FFFFFF"/>
                </a:solidFill>
                <a:latin typeface="Arial"/>
                <a:cs typeface="Arial"/>
              </a:defRPr>
            </a:lvl1pPr>
          </a:lstStyle>
          <a:p>
            <a:pPr lvl="0"/>
            <a:r>
              <a:rPr lang="en-CA" dirty="0"/>
              <a:t>Click to edit Master text styles</a:t>
            </a:r>
          </a:p>
        </p:txBody>
      </p:sp>
    </p:spTree>
    <p:extLst>
      <p:ext uri="{BB962C8B-B14F-4D97-AF65-F5344CB8AC3E}">
        <p14:creationId xmlns:p14="http://schemas.microsoft.com/office/powerpoint/2010/main" val="1537346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py Slide - 1">
    <p:spTree>
      <p:nvGrpSpPr>
        <p:cNvPr id="1" name=""/>
        <p:cNvGrpSpPr/>
        <p:nvPr/>
      </p:nvGrpSpPr>
      <p:grpSpPr>
        <a:xfrm>
          <a:off x="0" y="0"/>
          <a:ext cx="0" cy="0"/>
          <a:chOff x="0" y="0"/>
          <a:chExt cx="0" cy="0"/>
        </a:xfrm>
      </p:grpSpPr>
      <p:pic>
        <p:nvPicPr>
          <p:cNvPr id="4" name="Picture 1"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1439863"/>
            <a:ext cx="363537"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9647E972-3DA8-4AA3-8E14-F9A16D7E0301}" type="slidenum">
              <a:rPr lang="en-US" altLang="en-US" sz="900">
                <a:cs typeface="Arial" panose="020B0604020202020204" pitchFamily="34" charset="0"/>
              </a:rPr>
              <a:pPr algn="r">
                <a:spcBef>
                  <a:spcPct val="20000"/>
                </a:spcBef>
                <a:buFont typeface="Arial" panose="020B0604020202020204" pitchFamily="34" charset="0"/>
                <a:buNone/>
              </a:pPr>
              <a:t>‹#›</a:t>
            </a:fld>
            <a:endParaRPr lang="en-CA" altLang="en-US" sz="900">
              <a:cs typeface="Arial" panose="020B0604020202020204" pitchFamily="34" charset="0"/>
            </a:endParaRPr>
          </a:p>
        </p:txBody>
      </p:sp>
      <p:sp>
        <p:nvSpPr>
          <p:cNvPr id="9"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10"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latin typeface="Arial"/>
                <a:cs typeface="Arial"/>
              </a:defRPr>
            </a:lvl1pPr>
            <a:lvl2pPr marL="0" indent="-180000">
              <a:lnSpc>
                <a:spcPct val="130000"/>
              </a:lnSpc>
              <a:spcBef>
                <a:spcPts val="0"/>
              </a:spcBef>
              <a:buFont typeface="Arial"/>
              <a:buChar char="•"/>
              <a:defRPr sz="1500">
                <a:latin typeface="Arial"/>
                <a:cs typeface="Arial"/>
              </a:defRPr>
            </a:lvl2pPr>
            <a:lvl3pPr marL="540000" indent="-180000">
              <a:lnSpc>
                <a:spcPct val="130000"/>
              </a:lnSpc>
              <a:spcBef>
                <a:spcPts val="0"/>
              </a:spcBef>
              <a:defRPr sz="1500" b="0" i="0">
                <a:latin typeface="Arial"/>
                <a:cs typeface="Arial"/>
              </a:defRPr>
            </a:lvl3pPr>
            <a:lvl4pPr marL="900000" indent="-180000">
              <a:lnSpc>
                <a:spcPct val="130000"/>
              </a:lnSpc>
              <a:spcBef>
                <a:spcPts val="0"/>
              </a:spcBef>
              <a:buFont typeface="Arial"/>
              <a:buChar char="•"/>
              <a:defRPr sz="1500" b="0" i="0">
                <a:latin typeface="Arial"/>
                <a:cs typeface="Arial"/>
              </a:defRPr>
            </a:lvl4pPr>
            <a:lvl5pPr marL="1260000" indent="-180000">
              <a:lnSpc>
                <a:spcPct val="130000"/>
              </a:lnSpc>
              <a:spcBef>
                <a:spcPts val="0"/>
              </a:spcBef>
              <a:buFont typeface="Arial"/>
              <a:buChar char="•"/>
              <a:defRPr sz="1500" b="0" i="0">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3889006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py Slide - 2">
    <p:bg>
      <p:bgPr>
        <a:solidFill>
          <a:schemeClr val="tx1"/>
        </a:solidFill>
        <a:effectLst/>
      </p:bgPr>
    </p:bg>
    <p:spTree>
      <p:nvGrpSpPr>
        <p:cNvPr id="1" name=""/>
        <p:cNvGrpSpPr/>
        <p:nvPr/>
      </p:nvGrpSpPr>
      <p:grpSpPr>
        <a:xfrm>
          <a:off x="0" y="0"/>
          <a:ext cx="0" cy="0"/>
          <a:chOff x="0" y="0"/>
          <a:chExt cx="0" cy="0"/>
        </a:xfrm>
      </p:grpSpPr>
      <p:pic>
        <p:nvPicPr>
          <p:cNvPr id="4"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141922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239F170D-0679-44F3-B298-2880AF9F9BEF}" type="slidenum">
              <a:rPr lang="en-US" altLang="en-US" sz="900">
                <a:solidFill>
                  <a:srgbClr val="FFFFFF"/>
                </a:solidFill>
                <a:cs typeface="Arial" panose="020B0604020202020204" pitchFamily="34" charset="0"/>
              </a:rPr>
              <a:pPr algn="r">
                <a:spcBef>
                  <a:spcPct val="20000"/>
                </a:spcBef>
                <a:buFont typeface="Arial" panose="020B0604020202020204" pitchFamily="34" charset="0"/>
                <a:buNone/>
              </a:pPr>
              <a:t>‹#›</a:t>
            </a:fld>
            <a:endParaRPr lang="en-CA" altLang="en-US" sz="900">
              <a:solidFill>
                <a:srgbClr val="FFFFFF"/>
              </a:solidFill>
              <a:cs typeface="Arial" panose="020B0604020202020204" pitchFamily="34" charset="0"/>
            </a:endParaRPr>
          </a:p>
        </p:txBody>
      </p:sp>
      <p:sp>
        <p:nvSpPr>
          <p:cNvPr id="9"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FFFFFF"/>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6"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solidFill>
                  <a:srgbClr val="FFFFFF"/>
                </a:solidFill>
                <a:latin typeface="Arial"/>
                <a:cs typeface="Arial"/>
              </a:defRPr>
            </a:lvl1pPr>
            <a:lvl2pPr marL="0" indent="-180000">
              <a:lnSpc>
                <a:spcPct val="130000"/>
              </a:lnSpc>
              <a:spcBef>
                <a:spcPts val="0"/>
              </a:spcBef>
              <a:buFont typeface="Arial"/>
              <a:buChar char="•"/>
              <a:defRPr sz="1500">
                <a:solidFill>
                  <a:srgbClr val="FFFFFF"/>
                </a:solidFill>
                <a:latin typeface="Arial"/>
                <a:cs typeface="Arial"/>
              </a:defRPr>
            </a:lvl2pPr>
            <a:lvl3pPr marL="540000" indent="-180000">
              <a:lnSpc>
                <a:spcPct val="130000"/>
              </a:lnSpc>
              <a:spcBef>
                <a:spcPts val="0"/>
              </a:spcBef>
              <a:defRPr sz="1500" b="0" i="0">
                <a:solidFill>
                  <a:srgbClr val="FFFFFF"/>
                </a:solidFill>
                <a:latin typeface="Arial"/>
                <a:cs typeface="Arial"/>
              </a:defRPr>
            </a:lvl3pPr>
            <a:lvl4pPr marL="900000" indent="-180000">
              <a:lnSpc>
                <a:spcPct val="130000"/>
              </a:lnSpc>
              <a:spcBef>
                <a:spcPts val="0"/>
              </a:spcBef>
              <a:buFont typeface="Arial"/>
              <a:buChar char="•"/>
              <a:defRPr sz="1500" b="0" i="0">
                <a:solidFill>
                  <a:srgbClr val="FFFFFF"/>
                </a:solidFill>
                <a:latin typeface="Arial"/>
                <a:cs typeface="Arial"/>
              </a:defRPr>
            </a:lvl4pPr>
            <a:lvl5pPr marL="1260000" indent="-180000">
              <a:lnSpc>
                <a:spcPct val="130000"/>
              </a:lnSpc>
              <a:spcBef>
                <a:spcPts val="0"/>
              </a:spcBef>
              <a:buFont typeface="Arial"/>
              <a:buChar char="•"/>
              <a:defRPr sz="1500" b="0" i="0">
                <a:solidFill>
                  <a:srgbClr val="FFFFFF"/>
                </a:solidFill>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3200053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phics Slide - 1">
    <p:spTree>
      <p:nvGrpSpPr>
        <p:cNvPr id="1" name=""/>
        <p:cNvGrpSpPr/>
        <p:nvPr/>
      </p:nvGrpSpPr>
      <p:grpSpPr>
        <a:xfrm>
          <a:off x="0" y="0"/>
          <a:ext cx="0" cy="0"/>
          <a:chOff x="0" y="0"/>
          <a:chExt cx="0" cy="0"/>
        </a:xfrm>
      </p:grpSpPr>
      <p:sp>
        <p:nvSpPr>
          <p:cNvPr id="4"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67215BC8-88E3-495F-9578-14DCB5283356}" type="slidenum">
              <a:rPr lang="en-US" altLang="en-US" sz="900">
                <a:cs typeface="Arial" panose="020B0604020202020204" pitchFamily="34" charset="0"/>
              </a:rPr>
              <a:pPr algn="r">
                <a:spcBef>
                  <a:spcPct val="20000"/>
                </a:spcBef>
                <a:buFont typeface="Arial" panose="020B0604020202020204" pitchFamily="34" charset="0"/>
                <a:buNone/>
              </a:pPr>
              <a:t>‹#›</a:t>
            </a:fld>
            <a:endParaRPr lang="en-CA" altLang="en-US" sz="900">
              <a:cs typeface="Arial" panose="020B0604020202020204" pitchFamily="34" charset="0"/>
            </a:endParaRPr>
          </a:p>
        </p:txBody>
      </p:sp>
      <p:pic>
        <p:nvPicPr>
          <p:cNvPr id="5" name="Picture 3"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422275"/>
            <a:ext cx="363537"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8"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latin typeface="Arial"/>
                <a:cs typeface="Arial"/>
              </a:defRPr>
            </a:lvl1pPr>
            <a:lvl2pPr marL="0" indent="-180000">
              <a:lnSpc>
                <a:spcPct val="130000"/>
              </a:lnSpc>
              <a:spcBef>
                <a:spcPts val="0"/>
              </a:spcBef>
              <a:buFont typeface="Arial"/>
              <a:buChar char="•"/>
              <a:defRPr sz="1500">
                <a:latin typeface="Arial"/>
                <a:cs typeface="Arial"/>
              </a:defRPr>
            </a:lvl2pPr>
            <a:lvl3pPr marL="540000" indent="-180000">
              <a:lnSpc>
                <a:spcPct val="130000"/>
              </a:lnSpc>
              <a:spcBef>
                <a:spcPts val="0"/>
              </a:spcBef>
              <a:defRPr sz="1500" b="0" i="0">
                <a:latin typeface="Arial"/>
                <a:cs typeface="Arial"/>
              </a:defRPr>
            </a:lvl3pPr>
            <a:lvl4pPr marL="900000" indent="-180000">
              <a:lnSpc>
                <a:spcPct val="130000"/>
              </a:lnSpc>
              <a:spcBef>
                <a:spcPts val="0"/>
              </a:spcBef>
              <a:buFont typeface="Arial"/>
              <a:buChar char="•"/>
              <a:defRPr sz="1500" b="0" i="0">
                <a:latin typeface="Arial"/>
                <a:cs typeface="Arial"/>
              </a:defRPr>
            </a:lvl4pPr>
            <a:lvl5pPr marL="1260000" indent="-180000">
              <a:lnSpc>
                <a:spcPct val="130000"/>
              </a:lnSpc>
              <a:spcBef>
                <a:spcPts val="0"/>
              </a:spcBef>
              <a:buFont typeface="Arial"/>
              <a:buChar char="•"/>
              <a:defRPr sz="1500" b="0" i="0">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2830150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phics Slide - 2">
    <p:bg>
      <p:bgPr>
        <a:solidFill>
          <a:schemeClr val="tx1"/>
        </a:solidFill>
        <a:effectLst/>
      </p:bgPr>
    </p:bg>
    <p:spTree>
      <p:nvGrpSpPr>
        <p:cNvPr id="1" name=""/>
        <p:cNvGrpSpPr/>
        <p:nvPr/>
      </p:nvGrpSpPr>
      <p:grpSpPr>
        <a:xfrm>
          <a:off x="0" y="0"/>
          <a:ext cx="0" cy="0"/>
          <a:chOff x="0" y="0"/>
          <a:chExt cx="0" cy="0"/>
        </a:xfrm>
      </p:grpSpPr>
      <p:sp>
        <p:nvSpPr>
          <p:cNvPr id="4"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0C3C421A-2898-44BC-838D-20312EE78B11}" type="slidenum">
              <a:rPr lang="en-US" altLang="en-US" sz="900">
                <a:solidFill>
                  <a:srgbClr val="FFFFFF"/>
                </a:solidFill>
                <a:cs typeface="Arial" panose="020B0604020202020204" pitchFamily="34" charset="0"/>
              </a:rPr>
              <a:pPr algn="r">
                <a:spcBef>
                  <a:spcPct val="20000"/>
                </a:spcBef>
                <a:buFont typeface="Arial" panose="020B0604020202020204" pitchFamily="34" charset="0"/>
                <a:buNone/>
              </a:pPr>
              <a:t>‹#›</a:t>
            </a:fld>
            <a:endParaRPr lang="en-CA" altLang="en-US" sz="900">
              <a:solidFill>
                <a:srgbClr val="FFFFFF"/>
              </a:solidFill>
              <a:cs typeface="Arial" panose="020B0604020202020204" pitchFamily="34" charset="0"/>
            </a:endParaRPr>
          </a:p>
        </p:txBody>
      </p:sp>
      <p:pic>
        <p:nvPicPr>
          <p:cNvPr id="5"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47307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FFFFFF"/>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8"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solidFill>
                  <a:srgbClr val="FFFFFF"/>
                </a:solidFill>
                <a:latin typeface="Arial"/>
                <a:cs typeface="Arial"/>
              </a:defRPr>
            </a:lvl1pPr>
            <a:lvl2pPr marL="0" indent="-180000">
              <a:lnSpc>
                <a:spcPct val="130000"/>
              </a:lnSpc>
              <a:spcBef>
                <a:spcPts val="0"/>
              </a:spcBef>
              <a:buFont typeface="Arial"/>
              <a:buChar char="•"/>
              <a:defRPr sz="1500">
                <a:solidFill>
                  <a:srgbClr val="FFFFFF"/>
                </a:solidFill>
                <a:latin typeface="Arial"/>
                <a:cs typeface="Arial"/>
              </a:defRPr>
            </a:lvl2pPr>
            <a:lvl3pPr marL="540000" indent="-180000">
              <a:lnSpc>
                <a:spcPct val="130000"/>
              </a:lnSpc>
              <a:spcBef>
                <a:spcPts val="0"/>
              </a:spcBef>
              <a:defRPr sz="1500" b="0" i="0">
                <a:solidFill>
                  <a:srgbClr val="FFFFFF"/>
                </a:solidFill>
                <a:latin typeface="Arial"/>
                <a:cs typeface="Arial"/>
              </a:defRPr>
            </a:lvl3pPr>
            <a:lvl4pPr marL="900000" indent="-180000">
              <a:lnSpc>
                <a:spcPct val="130000"/>
              </a:lnSpc>
              <a:spcBef>
                <a:spcPts val="0"/>
              </a:spcBef>
              <a:buFont typeface="Arial"/>
              <a:buChar char="•"/>
              <a:defRPr sz="1500" b="0" i="0">
                <a:solidFill>
                  <a:srgbClr val="FFFFFF"/>
                </a:solidFill>
                <a:latin typeface="Arial"/>
                <a:cs typeface="Arial"/>
              </a:defRPr>
            </a:lvl4pPr>
            <a:lvl5pPr marL="1260000" indent="-180000">
              <a:lnSpc>
                <a:spcPct val="130000"/>
              </a:lnSpc>
              <a:spcBef>
                <a:spcPts val="0"/>
              </a:spcBef>
              <a:buFont typeface="Arial"/>
              <a:buChar char="•"/>
              <a:defRPr sz="1500" b="0" i="0">
                <a:solidFill>
                  <a:srgbClr val="FFFFFF"/>
                </a:solidFill>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3965555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2" name="Picture 1" descr="UBC_2016_Signature_Wide_282.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9738" y="1439863"/>
            <a:ext cx="4770437" cy="627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2508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948" r:id="rId1"/>
    <p:sldLayoutId id="2147484949" r:id="rId2"/>
    <p:sldLayoutId id="2147484950" r:id="rId3"/>
    <p:sldLayoutId id="2147484951" r:id="rId4"/>
    <p:sldLayoutId id="2147484952" r:id="rId5"/>
    <p:sldLayoutId id="2147484953" r:id="rId6"/>
    <p:sldLayoutId id="2147484954" r:id="rId7"/>
    <p:sldLayoutId id="2147484955" r:id="rId8"/>
    <p:sldLayoutId id="2147484956" r:id="rId9"/>
    <p:sldLayoutId id="2147484957" r:id="rId10"/>
  </p:sldLayoutIdLst>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a:defRPr>
      </a:lvl1pPr>
      <a:lvl2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2pPr>
      <a:lvl3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3pPr>
      <a:lvl4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4pPr>
      <a:lvl5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5pPr>
      <a:lvl6pPr marL="457200" algn="ctr" defTabSz="457200" rtl="0" fontAlgn="base">
        <a:spcBef>
          <a:spcPct val="0"/>
        </a:spcBef>
        <a:spcAft>
          <a:spcPct val="0"/>
        </a:spcAft>
        <a:defRPr sz="4400">
          <a:solidFill>
            <a:schemeClr val="tx1"/>
          </a:solidFill>
          <a:latin typeface="Arial" charset="0"/>
          <a:ea typeface="ＭＳ Ｐゴシック" charset="-128"/>
        </a:defRPr>
      </a:lvl6pPr>
      <a:lvl7pPr marL="914400" algn="ctr" defTabSz="457200" rtl="0" fontAlgn="base">
        <a:spcBef>
          <a:spcPct val="0"/>
        </a:spcBef>
        <a:spcAft>
          <a:spcPct val="0"/>
        </a:spcAft>
        <a:defRPr sz="4400">
          <a:solidFill>
            <a:schemeClr val="tx1"/>
          </a:solidFill>
          <a:latin typeface="Arial" charset="0"/>
          <a:ea typeface="ＭＳ Ｐゴシック" charset="-128"/>
        </a:defRPr>
      </a:lvl7pPr>
      <a:lvl8pPr marL="1371600" algn="ctr" defTabSz="457200" rtl="0" fontAlgn="base">
        <a:spcBef>
          <a:spcPct val="0"/>
        </a:spcBef>
        <a:spcAft>
          <a:spcPct val="0"/>
        </a:spcAft>
        <a:defRPr sz="4400">
          <a:solidFill>
            <a:schemeClr val="tx1"/>
          </a:solidFill>
          <a:latin typeface="Arial" charset="0"/>
          <a:ea typeface="ＭＳ Ｐゴシック" charset="-128"/>
        </a:defRPr>
      </a:lvl8pPr>
      <a:lvl9pPr marL="1828800" algn="ctr" defTabSz="457200" rtl="0" fontAlgn="base">
        <a:spcBef>
          <a:spcPct val="0"/>
        </a:spcBef>
        <a:spcAft>
          <a:spcPct val="0"/>
        </a:spcAft>
        <a:defRPr sz="4400">
          <a:solidFill>
            <a:schemeClr val="tx1"/>
          </a:solidFill>
          <a:latin typeface="Arial" charset="0"/>
          <a:ea typeface="ＭＳ Ｐゴシック"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ＭＳ Ｐゴシック"/>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ＭＳ Ｐゴシック"/>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ＭＳ Ｐゴシック"/>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ＭＳ Ｐゴシック"/>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ＭＳ Ｐゴシック"/>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ubc.ca1.qualtrics.com/jfe/form/SV_e8xLZLLOBmMcGK9"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8" Type="http://schemas.openxmlformats.org/officeDocument/2006/relationships/hyperlink" Target="https://www.apa.org/science/leadership/students/authorship-paper" TargetMode="External"/><Relationship Id="rId3" Type="http://schemas.openxmlformats.org/officeDocument/2006/relationships/image" Target="../media/image6.png"/><Relationship Id="rId7" Type="http://schemas.openxmlformats.org/officeDocument/2006/relationships/hyperlink" Target="https://doi.org/10.24318/cope.2019.3.3" TargetMode="External"/><Relationship Id="rId2" Type="http://schemas.openxmlformats.org/officeDocument/2006/relationships/notesSlide" Target="../notesSlides/notesSlide10.xml"/><Relationship Id="rId1" Type="http://schemas.openxmlformats.org/officeDocument/2006/relationships/slideLayout" Target="../slideLayouts/slideLayout5.xml"/><Relationship Id="rId6" Type="http://schemas.openxmlformats.org/officeDocument/2006/relationships/hyperlink" Target="http://www.icmje.org/" TargetMode="External"/><Relationship Id="rId5" Type="http://schemas.openxmlformats.org/officeDocument/2006/relationships/hyperlink" Target="https://www.apa.org/ethics/code/" TargetMode="External"/><Relationship Id="rId10" Type="http://schemas.openxmlformats.org/officeDocument/2006/relationships/hyperlink" Target="https://authorservices.taylorandfrancis.com/co-authorship-in-the-humanities-and-social-sciences/" TargetMode="External"/><Relationship Id="rId4" Type="http://schemas.openxmlformats.org/officeDocument/2006/relationships/hyperlink" Target="https://pubs.acs.org/" TargetMode="External"/><Relationship Id="rId9" Type="http://schemas.openxmlformats.org/officeDocument/2006/relationships/hyperlink" Target="https://www.grad.ubc.ca/intellectual-property-guide"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hyperlink" Target="https://universitycounsel-2015.sites.olt.ubc.ca/files/2020/07/Scholarly-Integrity-Policy_SC6.pdf"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hyperlink" Target="mailto:research.innovation@ubc.ca?subject=[Scholarly%20Integrity%20Initiative]%20Teaching%20Resources"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hyperlink" Target="http://creativecommons.org/licenses/by/4.0/"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E2A549F-6CFA-9F4D-99AB-16E1FD2367C5}"/>
              </a:ext>
            </a:extLst>
          </p:cNvPr>
          <p:cNvSpPr>
            <a:spLocks noGrp="1"/>
          </p:cNvSpPr>
          <p:nvPr>
            <p:ph type="body" sz="quarter" idx="13"/>
          </p:nvPr>
        </p:nvSpPr>
        <p:spPr>
          <a:xfrm>
            <a:off x="438954" y="1203598"/>
            <a:ext cx="7661438" cy="3625578"/>
          </a:xfrm>
        </p:spPr>
        <p:txBody>
          <a:bodyPr/>
          <a:lstStyle/>
          <a:p>
            <a:pPr>
              <a:spcAft>
                <a:spcPts val="1800"/>
              </a:spcAft>
            </a:pPr>
            <a:r>
              <a:rPr lang="en-US" sz="1800" dirty="0"/>
              <a:t>This slide package is provided by the Scholarly Integrity Initiative. Thank you for promoting conversations about, and raising awareness of, </a:t>
            </a:r>
            <a:br>
              <a:rPr lang="en-US" sz="1800" dirty="0"/>
            </a:br>
            <a:r>
              <a:rPr lang="en-US" sz="1800" dirty="0"/>
              <a:t>the responsible conduct of research.</a:t>
            </a:r>
            <a:endParaRPr lang="en-US" altLang="en-US" sz="1800" dirty="0"/>
          </a:p>
          <a:p>
            <a:pPr>
              <a:spcAft>
                <a:spcPts val="1800"/>
              </a:spcAft>
            </a:pPr>
            <a:r>
              <a:rPr lang="en-US" altLang="en-US" sz="1600" dirty="0"/>
              <a:t>We hope that by facilitating group discussions though these materials, we can better understand our research and scholarly practices, identify best practices, and foster a strong and diverse research culture that embraces integrity, collegiality and service at UBC. </a:t>
            </a:r>
          </a:p>
          <a:p>
            <a:pPr>
              <a:spcAft>
                <a:spcPts val="1800"/>
              </a:spcAft>
            </a:pPr>
            <a:r>
              <a:rPr lang="en-US" sz="1600" dirty="0"/>
              <a:t>In an effort to continuously improve, we would appreciate a few minutes of your time to provide feedback on this resource after you have used it. Please share your thoughts by completing this </a:t>
            </a:r>
            <a:r>
              <a:rPr lang="en-US" sz="1600" b="1" dirty="0">
                <a:hlinkClick r:id="rId3"/>
              </a:rPr>
              <a:t>short survey</a:t>
            </a:r>
            <a:r>
              <a:rPr lang="en-US" sz="1600" dirty="0"/>
              <a:t>.</a:t>
            </a:r>
          </a:p>
          <a:p>
            <a:endParaRPr lang="en-US" sz="1600" dirty="0"/>
          </a:p>
        </p:txBody>
      </p:sp>
      <p:sp>
        <p:nvSpPr>
          <p:cNvPr id="4" name="Text Placeholder 1">
            <a:extLst>
              <a:ext uri="{FF2B5EF4-FFF2-40B4-BE49-F238E27FC236}">
                <a16:creationId xmlns:a16="http://schemas.microsoft.com/office/drawing/2014/main" id="{6AB894AD-61FD-4F1A-9D8A-F7BBB4E2535F}"/>
              </a:ext>
            </a:extLst>
          </p:cNvPr>
          <p:cNvSpPr>
            <a:spLocks noGrp="1"/>
          </p:cNvSpPr>
          <p:nvPr>
            <p:ph type="body" sz="quarter" idx="11"/>
          </p:nvPr>
        </p:nvSpPr>
        <p:spPr>
          <a:xfrm>
            <a:off x="438954" y="411511"/>
            <a:ext cx="7661438" cy="623331"/>
          </a:xfrm>
        </p:spPr>
        <p:txBody>
          <a:bodyPr/>
          <a:lstStyle/>
          <a:p>
            <a:r>
              <a:rPr lang="en-US" altLang="en-US" dirty="0">
                <a:solidFill>
                  <a:srgbClr val="0055B7"/>
                </a:solidFill>
              </a:rPr>
              <a:t>INSTRUCTIONS FOR CONTENT FACILITATORS</a:t>
            </a:r>
          </a:p>
        </p:txBody>
      </p:sp>
    </p:spTree>
    <p:extLst>
      <p:ext uri="{BB962C8B-B14F-4D97-AF65-F5344CB8AC3E}">
        <p14:creationId xmlns:p14="http://schemas.microsoft.com/office/powerpoint/2010/main" val="31125578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313106" y="1059582"/>
            <a:ext cx="7661438" cy="623331"/>
          </a:xfrm>
        </p:spPr>
        <p:txBody>
          <a:bodyPr/>
          <a:lstStyle/>
          <a:p>
            <a:r>
              <a:rPr lang="en-US" dirty="0">
                <a:solidFill>
                  <a:srgbClr val="0055B7"/>
                </a:solidFill>
              </a:rPr>
              <a:t>What does This mean for US?</a:t>
            </a:r>
          </a:p>
        </p:txBody>
      </p:sp>
      <p:sp>
        <p:nvSpPr>
          <p:cNvPr id="3" name="Text Placeholder 2"/>
          <p:cNvSpPr>
            <a:spLocks noGrp="1"/>
          </p:cNvSpPr>
          <p:nvPr>
            <p:ph type="body" sz="quarter" idx="13"/>
          </p:nvPr>
        </p:nvSpPr>
        <p:spPr>
          <a:xfrm>
            <a:off x="302822" y="1727188"/>
            <a:ext cx="7805454" cy="2932793"/>
          </a:xfrm>
        </p:spPr>
        <p:txBody>
          <a:bodyPr/>
          <a:lstStyle/>
          <a:p>
            <a:pPr marL="342900" lvl="1" indent="-342900">
              <a:spcAft>
                <a:spcPts val="1200"/>
              </a:spcAft>
            </a:pPr>
            <a:r>
              <a:rPr lang="en-US" sz="1800" dirty="0"/>
              <a:t>Be aware of relevant disciplinary authorship guidelines and expectations of different publications</a:t>
            </a:r>
          </a:p>
          <a:p>
            <a:pPr marL="342900" lvl="1" indent="-342900">
              <a:spcAft>
                <a:spcPts val="1200"/>
              </a:spcAft>
            </a:pPr>
            <a:r>
              <a:rPr lang="en-US" sz="1800" dirty="0"/>
              <a:t>Clarify and establish authorship criteria prior to starting a project</a:t>
            </a:r>
          </a:p>
          <a:p>
            <a:pPr marL="342900" lvl="1" indent="-342900">
              <a:spcAft>
                <a:spcPts val="1200"/>
              </a:spcAft>
            </a:pPr>
            <a:r>
              <a:rPr lang="en-US" sz="1800" dirty="0"/>
              <a:t>Document our intellectual contributions throughout the research lifecycle</a:t>
            </a:r>
          </a:p>
          <a:p>
            <a:pPr marL="342900" lvl="1" indent="-342900">
              <a:spcAft>
                <a:spcPts val="1200"/>
              </a:spcAft>
            </a:pPr>
            <a:r>
              <a:rPr lang="en-US" sz="1800" dirty="0"/>
              <a:t>Engage in ongoing dialogue regarding authorship assignment</a:t>
            </a:r>
          </a:p>
          <a:p>
            <a:pPr marL="342900" lvl="1" indent="-342900">
              <a:spcAft>
                <a:spcPts val="1200"/>
              </a:spcAft>
            </a:pPr>
            <a:r>
              <a:rPr lang="en-US" sz="1800" dirty="0"/>
              <a:t>Others?</a:t>
            </a:r>
          </a:p>
        </p:txBody>
      </p:sp>
      <p:pic>
        <p:nvPicPr>
          <p:cNvPr id="6" name="Picture 5">
            <a:extLst>
              <a:ext uri="{FF2B5EF4-FFF2-40B4-BE49-F238E27FC236}">
                <a16:creationId xmlns:a16="http://schemas.microsoft.com/office/drawing/2014/main" id="{AC45872F-3D6D-4C37-9C17-D81CB6E0A14C}"/>
              </a:ext>
            </a:extLst>
          </p:cNvPr>
          <p:cNvPicPr>
            <a:picLocks noChangeAspect="1"/>
          </p:cNvPicPr>
          <p:nvPr/>
        </p:nvPicPr>
        <p:blipFill>
          <a:blip r:embed="rId3"/>
          <a:stretch>
            <a:fillRect/>
          </a:stretch>
        </p:blipFill>
        <p:spPr>
          <a:xfrm>
            <a:off x="135890" y="123478"/>
            <a:ext cx="8872219" cy="550391"/>
          </a:xfrm>
          <a:prstGeom prst="rect">
            <a:avLst/>
          </a:prstGeom>
        </p:spPr>
      </p:pic>
    </p:spTree>
    <p:extLst>
      <p:ext uri="{BB962C8B-B14F-4D97-AF65-F5344CB8AC3E}">
        <p14:creationId xmlns:p14="http://schemas.microsoft.com/office/powerpoint/2010/main" val="2449154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C45872F-3D6D-4C37-9C17-D81CB6E0A14C}"/>
              </a:ext>
            </a:extLst>
          </p:cNvPr>
          <p:cNvPicPr>
            <a:picLocks noChangeAspect="1"/>
          </p:cNvPicPr>
          <p:nvPr/>
        </p:nvPicPr>
        <p:blipFill>
          <a:blip r:embed="rId3"/>
          <a:stretch>
            <a:fillRect/>
          </a:stretch>
        </p:blipFill>
        <p:spPr>
          <a:xfrm>
            <a:off x="135890" y="123478"/>
            <a:ext cx="8872219" cy="550391"/>
          </a:xfrm>
          <a:prstGeom prst="rect">
            <a:avLst/>
          </a:prstGeom>
        </p:spPr>
      </p:pic>
      <p:sp>
        <p:nvSpPr>
          <p:cNvPr id="9" name="Text Placeholder 2">
            <a:extLst>
              <a:ext uri="{FF2B5EF4-FFF2-40B4-BE49-F238E27FC236}">
                <a16:creationId xmlns:a16="http://schemas.microsoft.com/office/drawing/2014/main" id="{AC860A8C-9278-4631-B7D0-A263616B791F}"/>
              </a:ext>
            </a:extLst>
          </p:cNvPr>
          <p:cNvSpPr txBox="1">
            <a:spLocks/>
          </p:cNvSpPr>
          <p:nvPr/>
        </p:nvSpPr>
        <p:spPr>
          <a:xfrm>
            <a:off x="475517" y="1267063"/>
            <a:ext cx="8021478" cy="3697288"/>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600" b="1" dirty="0"/>
              <a:t>Disciplinary Authorship &amp; Publication Guidelines</a:t>
            </a:r>
          </a:p>
          <a:p>
            <a:pPr marL="285750" indent="-285750">
              <a:buFont typeface="Arial" panose="020B0604020202020204" pitchFamily="34" charset="0"/>
              <a:buChar char="•"/>
            </a:pPr>
            <a:r>
              <a:rPr lang="en-US" sz="1600" dirty="0"/>
              <a:t>American Chemistry Society: </a:t>
            </a:r>
            <a:r>
              <a:rPr lang="en-US" sz="1600" dirty="0">
                <a:hlinkClick r:id="rId4"/>
              </a:rPr>
              <a:t>https://pubs.acs.org/</a:t>
            </a:r>
            <a:endParaRPr lang="en-US" sz="1600" dirty="0"/>
          </a:p>
          <a:p>
            <a:pPr marL="285750" indent="-285750">
              <a:buFont typeface="Arial" panose="020B0604020202020204" pitchFamily="34" charset="0"/>
              <a:buChar char="•"/>
            </a:pPr>
            <a:r>
              <a:rPr lang="en-US" sz="1600" dirty="0"/>
              <a:t>American Psychological Association: </a:t>
            </a:r>
            <a:r>
              <a:rPr lang="en-US" sz="1600" dirty="0">
                <a:hlinkClick r:id="rId5"/>
              </a:rPr>
              <a:t>https://www.apa.org/ethics/code/</a:t>
            </a:r>
            <a:endParaRPr lang="en-US" sz="1600" dirty="0"/>
          </a:p>
          <a:p>
            <a:pPr marL="285750" indent="-285750">
              <a:buFont typeface="Arial" panose="020B0604020202020204" pitchFamily="34" charset="0"/>
              <a:buChar char="•"/>
            </a:pPr>
            <a:r>
              <a:rPr lang="en-US" sz="1600" dirty="0"/>
              <a:t>International Committee of Medical Journal Editors: </a:t>
            </a:r>
            <a:r>
              <a:rPr lang="en-US" sz="1600" dirty="0">
                <a:hlinkClick r:id="rId6"/>
              </a:rPr>
              <a:t>http://www.ICMJE.org</a:t>
            </a:r>
            <a:r>
              <a:rPr lang="en-US" sz="1600" dirty="0"/>
              <a:t> </a:t>
            </a:r>
          </a:p>
          <a:p>
            <a:endParaRPr lang="en-US" sz="900" dirty="0"/>
          </a:p>
          <a:p>
            <a:r>
              <a:rPr lang="en-US" sz="1600" b="1" dirty="0"/>
              <a:t>Discussion Documents &amp; Resources</a:t>
            </a:r>
          </a:p>
          <a:p>
            <a:pPr marL="285750" indent="-285750">
              <a:buFont typeface="Arial" panose="020B0604020202020204" pitchFamily="34" charset="0"/>
              <a:buChar char="•"/>
            </a:pPr>
            <a:r>
              <a:rPr lang="en-US" sz="1600" dirty="0"/>
              <a:t>COPE Council (2019) </a:t>
            </a:r>
            <a:r>
              <a:rPr lang="en-US" sz="1600" dirty="0">
                <a:hlinkClick r:id="rId7"/>
              </a:rPr>
              <a:t>Discussion Document: Authorship</a:t>
            </a:r>
            <a:endParaRPr lang="en-US" sz="1600" u="sng" dirty="0"/>
          </a:p>
          <a:p>
            <a:pPr marL="285750" indent="-285750">
              <a:buFont typeface="Arial" panose="020B0604020202020204" pitchFamily="34" charset="0"/>
              <a:buChar char="•"/>
            </a:pPr>
            <a:r>
              <a:rPr lang="en-US" sz="1600" dirty="0"/>
              <a:t>American Psychological Association (n.d.) </a:t>
            </a:r>
            <a:r>
              <a:rPr lang="en-US" sz="1600" dirty="0">
                <a:hlinkClick r:id="rId8"/>
              </a:rPr>
              <a:t>Tips for Determining Authorship Credit </a:t>
            </a:r>
            <a:endParaRPr lang="en-US" sz="1600" dirty="0"/>
          </a:p>
          <a:p>
            <a:endParaRPr lang="en-US" sz="900" dirty="0"/>
          </a:p>
          <a:p>
            <a:r>
              <a:rPr lang="en-US" sz="1600" b="1" dirty="0"/>
              <a:t>Further Reading</a:t>
            </a:r>
          </a:p>
          <a:p>
            <a:pPr marL="285750" indent="-285750">
              <a:buFont typeface="Arial" panose="020B0604020202020204" pitchFamily="34" charset="0"/>
              <a:buChar char="•"/>
            </a:pPr>
            <a:r>
              <a:rPr lang="en-US" sz="1600" dirty="0"/>
              <a:t>UBC Graduate &amp; Postdoctoral Studies: </a:t>
            </a:r>
            <a:r>
              <a:rPr lang="en-US" sz="1600" dirty="0">
                <a:hlinkClick r:id="rId9"/>
              </a:rPr>
              <a:t>Intellectual Property Guide</a:t>
            </a:r>
            <a:r>
              <a:rPr lang="en-US" sz="1600" dirty="0"/>
              <a:t>.</a:t>
            </a:r>
          </a:p>
          <a:p>
            <a:pPr marL="285750" indent="-285750">
              <a:buFont typeface="Arial" panose="020B0604020202020204" pitchFamily="34" charset="0"/>
              <a:buChar char="•"/>
            </a:pPr>
            <a:r>
              <a:rPr lang="en-CA" sz="1600" dirty="0"/>
              <a:t>Taylor &amp; Francis: </a:t>
            </a:r>
            <a:r>
              <a:rPr lang="en-US" sz="1600" dirty="0">
                <a:hlinkClick r:id="rId10"/>
              </a:rPr>
              <a:t>Co-Authorship in the Humanities and Social Sciences</a:t>
            </a:r>
            <a:endParaRPr lang="en-US" sz="1600" dirty="0"/>
          </a:p>
        </p:txBody>
      </p:sp>
      <p:sp>
        <p:nvSpPr>
          <p:cNvPr id="10" name="Text Placeholder 1">
            <a:extLst>
              <a:ext uri="{FF2B5EF4-FFF2-40B4-BE49-F238E27FC236}">
                <a16:creationId xmlns:a16="http://schemas.microsoft.com/office/drawing/2014/main" id="{7C3A26C3-0645-4CE8-AF84-0AE1F2D6E995}"/>
              </a:ext>
            </a:extLst>
          </p:cNvPr>
          <p:cNvSpPr>
            <a:spLocks noGrp="1"/>
          </p:cNvSpPr>
          <p:nvPr>
            <p:ph type="body" sz="quarter" idx="11"/>
          </p:nvPr>
        </p:nvSpPr>
        <p:spPr>
          <a:xfrm>
            <a:off x="468799" y="806420"/>
            <a:ext cx="7661438" cy="469186"/>
          </a:xfrm>
        </p:spPr>
        <p:txBody>
          <a:bodyPr/>
          <a:lstStyle/>
          <a:p>
            <a:r>
              <a:rPr lang="en-US" sz="2000" dirty="0">
                <a:solidFill>
                  <a:srgbClr val="0055B7"/>
                </a:solidFill>
              </a:rPr>
              <a:t>SUPPORT &amp; RESOURCES</a:t>
            </a:r>
          </a:p>
        </p:txBody>
      </p:sp>
    </p:spTree>
    <p:extLst>
      <p:ext uri="{BB962C8B-B14F-4D97-AF65-F5344CB8AC3E}">
        <p14:creationId xmlns:p14="http://schemas.microsoft.com/office/powerpoint/2010/main" val="1292280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a:xfrm>
            <a:off x="365125" y="1276350"/>
            <a:ext cx="5646738" cy="1058863"/>
          </a:xfrm>
        </p:spPr>
        <p:txBody>
          <a:bodyPr/>
          <a:lstStyle/>
          <a:p>
            <a:pPr>
              <a:buFont typeface="Arial" charset="0"/>
              <a:buNone/>
              <a:defRPr/>
            </a:pPr>
            <a:r>
              <a:rPr lang="en-US" dirty="0">
                <a:ea typeface="ＭＳ Ｐゴシック" charset="-128"/>
              </a:rPr>
              <a:t>Additional content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02502FE-1098-4893-8EB2-38113EFC06E4}"/>
              </a:ext>
            </a:extLst>
          </p:cNvPr>
          <p:cNvPicPr>
            <a:picLocks noChangeAspect="1"/>
          </p:cNvPicPr>
          <p:nvPr/>
        </p:nvPicPr>
        <p:blipFill>
          <a:blip r:embed="rId3"/>
          <a:stretch>
            <a:fillRect/>
          </a:stretch>
        </p:blipFill>
        <p:spPr>
          <a:xfrm>
            <a:off x="135890" y="123478"/>
            <a:ext cx="8872219" cy="550391"/>
          </a:xfrm>
          <a:prstGeom prst="rect">
            <a:avLst/>
          </a:prstGeom>
        </p:spPr>
      </p:pic>
      <p:sp>
        <p:nvSpPr>
          <p:cNvPr id="28" name="TextBox 27">
            <a:extLst>
              <a:ext uri="{FF2B5EF4-FFF2-40B4-BE49-F238E27FC236}">
                <a16:creationId xmlns:a16="http://schemas.microsoft.com/office/drawing/2014/main" id="{67B2580F-8B56-48EF-9DE0-50885616E7B3}"/>
              </a:ext>
            </a:extLst>
          </p:cNvPr>
          <p:cNvSpPr txBox="1"/>
          <p:nvPr/>
        </p:nvSpPr>
        <p:spPr>
          <a:xfrm>
            <a:off x="1619672" y="2427734"/>
            <a:ext cx="6264696" cy="1969770"/>
          </a:xfrm>
          <a:prstGeom prst="rect">
            <a:avLst/>
          </a:prstGeom>
          <a:noFill/>
        </p:spPr>
        <p:txBody>
          <a:bodyPr wrap="square" rtlCol="0">
            <a:spAutoFit/>
          </a:bodyPr>
          <a:lstStyle/>
          <a:p>
            <a:r>
              <a:rPr lang="en-CA" dirty="0"/>
              <a:t>refers to being the creator or originator of an idea or the individual or individuals who develop and bring to fruition the product that disseminates intellectual or creative works.</a:t>
            </a:r>
          </a:p>
          <a:p>
            <a:pPr algn="r"/>
            <a:br>
              <a:rPr lang="en-CA" sz="1200" dirty="0"/>
            </a:br>
            <a:r>
              <a:rPr lang="en-CA" sz="1400" dirty="0"/>
              <a:t>- Committee on Publication Ethics</a:t>
            </a:r>
            <a:endParaRPr lang="en-US" sz="1200" dirty="0"/>
          </a:p>
        </p:txBody>
      </p:sp>
      <p:sp>
        <p:nvSpPr>
          <p:cNvPr id="32" name="Text Placeholder 1">
            <a:extLst>
              <a:ext uri="{FF2B5EF4-FFF2-40B4-BE49-F238E27FC236}">
                <a16:creationId xmlns:a16="http://schemas.microsoft.com/office/drawing/2014/main" id="{201A5B31-BC17-4E7A-9DB2-96960288AD5B}"/>
              </a:ext>
            </a:extLst>
          </p:cNvPr>
          <p:cNvSpPr>
            <a:spLocks noGrp="1"/>
          </p:cNvSpPr>
          <p:nvPr>
            <p:ph type="body" sz="quarter" idx="11"/>
          </p:nvPr>
        </p:nvSpPr>
        <p:spPr>
          <a:xfrm>
            <a:off x="365587" y="1131889"/>
            <a:ext cx="5430376" cy="1060178"/>
          </a:xfrm>
        </p:spPr>
        <p:txBody>
          <a:bodyPr/>
          <a:lstStyle/>
          <a:p>
            <a:r>
              <a:rPr lang="en-US" sz="2800" dirty="0">
                <a:solidFill>
                  <a:srgbClr val="0055B7"/>
                </a:solidFill>
              </a:rPr>
              <a:t>Authorship</a:t>
            </a:r>
          </a:p>
        </p:txBody>
      </p:sp>
      <p:sp>
        <p:nvSpPr>
          <p:cNvPr id="5" name="TextBox 4">
            <a:extLst>
              <a:ext uri="{FF2B5EF4-FFF2-40B4-BE49-F238E27FC236}">
                <a16:creationId xmlns:a16="http://schemas.microsoft.com/office/drawing/2014/main" id="{BAC935BA-B52B-8D47-AEB8-48D241B406DC}"/>
              </a:ext>
            </a:extLst>
          </p:cNvPr>
          <p:cNvSpPr txBox="1"/>
          <p:nvPr/>
        </p:nvSpPr>
        <p:spPr>
          <a:xfrm>
            <a:off x="913649" y="1923678"/>
            <a:ext cx="922047" cy="1862048"/>
          </a:xfrm>
          <a:prstGeom prst="rect">
            <a:avLst/>
          </a:prstGeom>
          <a:noFill/>
        </p:spPr>
        <p:txBody>
          <a:bodyPr wrap="none" rtlCol="0">
            <a:spAutoFit/>
          </a:bodyPr>
          <a:lstStyle/>
          <a:p>
            <a:r>
              <a:rPr lang="en-US" sz="11500" b="1" dirty="0"/>
              <a:t>“</a:t>
            </a:r>
          </a:p>
        </p:txBody>
      </p:sp>
    </p:spTree>
    <p:extLst>
      <p:ext uri="{BB962C8B-B14F-4D97-AF65-F5344CB8AC3E}">
        <p14:creationId xmlns:p14="http://schemas.microsoft.com/office/powerpoint/2010/main" val="2130752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02502FE-1098-4893-8EB2-38113EFC06E4}"/>
              </a:ext>
            </a:extLst>
          </p:cNvPr>
          <p:cNvPicPr>
            <a:picLocks noChangeAspect="1"/>
          </p:cNvPicPr>
          <p:nvPr/>
        </p:nvPicPr>
        <p:blipFill>
          <a:blip r:embed="rId3"/>
          <a:stretch>
            <a:fillRect/>
          </a:stretch>
        </p:blipFill>
        <p:spPr>
          <a:xfrm>
            <a:off x="135890" y="123478"/>
            <a:ext cx="8872219" cy="550391"/>
          </a:xfrm>
          <a:prstGeom prst="rect">
            <a:avLst/>
          </a:prstGeom>
        </p:spPr>
      </p:pic>
      <p:sp>
        <p:nvSpPr>
          <p:cNvPr id="24" name="Text Placeholder 1">
            <a:extLst>
              <a:ext uri="{FF2B5EF4-FFF2-40B4-BE49-F238E27FC236}">
                <a16:creationId xmlns:a16="http://schemas.microsoft.com/office/drawing/2014/main" id="{F9BEFFEA-CE8F-49CF-AA61-BB35E7A18413}"/>
              </a:ext>
            </a:extLst>
          </p:cNvPr>
          <p:cNvSpPr>
            <a:spLocks noGrp="1"/>
          </p:cNvSpPr>
          <p:nvPr>
            <p:ph type="body" sz="quarter" idx="11"/>
          </p:nvPr>
        </p:nvSpPr>
        <p:spPr>
          <a:xfrm>
            <a:off x="365587" y="1131889"/>
            <a:ext cx="5430376" cy="1060178"/>
          </a:xfrm>
        </p:spPr>
        <p:txBody>
          <a:bodyPr/>
          <a:lstStyle/>
          <a:p>
            <a:r>
              <a:rPr lang="en-US" sz="2800" dirty="0">
                <a:solidFill>
                  <a:srgbClr val="0055B7"/>
                </a:solidFill>
              </a:rPr>
              <a:t>Gift Authorship</a:t>
            </a:r>
          </a:p>
        </p:txBody>
      </p:sp>
      <p:sp>
        <p:nvSpPr>
          <p:cNvPr id="25" name="TextBox 24">
            <a:extLst>
              <a:ext uri="{FF2B5EF4-FFF2-40B4-BE49-F238E27FC236}">
                <a16:creationId xmlns:a16="http://schemas.microsoft.com/office/drawing/2014/main" id="{FC029D97-D559-4DED-A007-E37A2F28A444}"/>
              </a:ext>
            </a:extLst>
          </p:cNvPr>
          <p:cNvSpPr txBox="1"/>
          <p:nvPr/>
        </p:nvSpPr>
        <p:spPr>
          <a:xfrm>
            <a:off x="1399668" y="2380395"/>
            <a:ext cx="6692764" cy="1631216"/>
          </a:xfrm>
          <a:prstGeom prst="rect">
            <a:avLst/>
          </a:prstGeom>
          <a:noFill/>
        </p:spPr>
        <p:txBody>
          <a:bodyPr wrap="square" rtlCol="0">
            <a:spAutoFit/>
          </a:bodyPr>
          <a:lstStyle/>
          <a:p>
            <a:r>
              <a:rPr lang="en-CA" dirty="0"/>
              <a:t>refers to the practice of offering authorship to a senior or junior colleague in the blatant or surreptitious hope that they will return the favor. </a:t>
            </a:r>
          </a:p>
          <a:p>
            <a:pPr algn="r"/>
            <a:br>
              <a:rPr lang="en-CA" sz="1400" dirty="0"/>
            </a:br>
            <a:r>
              <a:rPr lang="en-CA" sz="1400" dirty="0"/>
              <a:t>- Harvey, L. (2018) Gift, honorary or guest authorship. Spinal Cord 56,</a:t>
            </a:r>
            <a:r>
              <a:rPr lang="en-CA" sz="1400" b="1" dirty="0"/>
              <a:t> </a:t>
            </a:r>
            <a:r>
              <a:rPr lang="en-CA" sz="1400" dirty="0"/>
              <a:t>91</a:t>
            </a:r>
            <a:endParaRPr lang="en-US" sz="1400" dirty="0"/>
          </a:p>
        </p:txBody>
      </p:sp>
      <p:sp>
        <p:nvSpPr>
          <p:cNvPr id="6" name="TextBox 5">
            <a:extLst>
              <a:ext uri="{FF2B5EF4-FFF2-40B4-BE49-F238E27FC236}">
                <a16:creationId xmlns:a16="http://schemas.microsoft.com/office/drawing/2014/main" id="{41214E19-3C41-F940-A94B-94EABFAE34DA}"/>
              </a:ext>
            </a:extLst>
          </p:cNvPr>
          <p:cNvSpPr txBox="1"/>
          <p:nvPr/>
        </p:nvSpPr>
        <p:spPr>
          <a:xfrm>
            <a:off x="683568" y="1923678"/>
            <a:ext cx="922047" cy="1862048"/>
          </a:xfrm>
          <a:prstGeom prst="rect">
            <a:avLst/>
          </a:prstGeom>
          <a:noFill/>
        </p:spPr>
        <p:txBody>
          <a:bodyPr wrap="none" rtlCol="0">
            <a:spAutoFit/>
          </a:bodyPr>
          <a:lstStyle/>
          <a:p>
            <a:r>
              <a:rPr lang="en-US" sz="11500" b="1" dirty="0"/>
              <a:t>“</a:t>
            </a:r>
          </a:p>
        </p:txBody>
      </p:sp>
    </p:spTree>
    <p:extLst>
      <p:ext uri="{BB962C8B-B14F-4D97-AF65-F5344CB8AC3E}">
        <p14:creationId xmlns:p14="http://schemas.microsoft.com/office/powerpoint/2010/main" val="19665894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02502FE-1098-4893-8EB2-38113EFC06E4}"/>
              </a:ext>
            </a:extLst>
          </p:cNvPr>
          <p:cNvPicPr>
            <a:picLocks noChangeAspect="1"/>
          </p:cNvPicPr>
          <p:nvPr/>
        </p:nvPicPr>
        <p:blipFill>
          <a:blip r:embed="rId3"/>
          <a:stretch>
            <a:fillRect/>
          </a:stretch>
        </p:blipFill>
        <p:spPr>
          <a:xfrm>
            <a:off x="135890" y="123478"/>
            <a:ext cx="8872219" cy="550391"/>
          </a:xfrm>
          <a:prstGeom prst="rect">
            <a:avLst/>
          </a:prstGeom>
        </p:spPr>
      </p:pic>
      <p:sp>
        <p:nvSpPr>
          <p:cNvPr id="20" name="Text Placeholder 1">
            <a:extLst>
              <a:ext uri="{FF2B5EF4-FFF2-40B4-BE49-F238E27FC236}">
                <a16:creationId xmlns:a16="http://schemas.microsoft.com/office/drawing/2014/main" id="{A84007E8-853E-4717-995B-24B6745DD6C7}"/>
              </a:ext>
            </a:extLst>
          </p:cNvPr>
          <p:cNvSpPr>
            <a:spLocks noGrp="1"/>
          </p:cNvSpPr>
          <p:nvPr>
            <p:ph type="body" sz="quarter" idx="11"/>
          </p:nvPr>
        </p:nvSpPr>
        <p:spPr>
          <a:xfrm>
            <a:off x="365587" y="1131889"/>
            <a:ext cx="5430376" cy="1060178"/>
          </a:xfrm>
        </p:spPr>
        <p:txBody>
          <a:bodyPr/>
          <a:lstStyle/>
          <a:p>
            <a:r>
              <a:rPr lang="en-US" sz="2800" dirty="0" err="1">
                <a:solidFill>
                  <a:srgbClr val="0055B7"/>
                </a:solidFill>
              </a:rPr>
              <a:t>HonoUrary</a:t>
            </a:r>
            <a:r>
              <a:rPr lang="en-US" sz="2800" dirty="0">
                <a:solidFill>
                  <a:srgbClr val="0055B7"/>
                </a:solidFill>
              </a:rPr>
              <a:t> Authorship</a:t>
            </a:r>
          </a:p>
        </p:txBody>
      </p:sp>
      <p:sp>
        <p:nvSpPr>
          <p:cNvPr id="6" name="TextBox 5">
            <a:extLst>
              <a:ext uri="{FF2B5EF4-FFF2-40B4-BE49-F238E27FC236}">
                <a16:creationId xmlns:a16="http://schemas.microsoft.com/office/drawing/2014/main" id="{F02619C8-2258-4C79-8471-56EA1B962B0C}"/>
              </a:ext>
            </a:extLst>
          </p:cNvPr>
          <p:cNvSpPr txBox="1"/>
          <p:nvPr/>
        </p:nvSpPr>
        <p:spPr>
          <a:xfrm>
            <a:off x="1403648" y="2388533"/>
            <a:ext cx="6696744" cy="2000548"/>
          </a:xfrm>
          <a:prstGeom prst="rect">
            <a:avLst/>
          </a:prstGeom>
          <a:noFill/>
        </p:spPr>
        <p:txBody>
          <a:bodyPr wrap="square" rtlCol="0">
            <a:spAutoFit/>
          </a:bodyPr>
          <a:lstStyle/>
          <a:p>
            <a:r>
              <a:rPr lang="en-CA" dirty="0"/>
              <a:t>refers to those who are named as authors merely because they hold senior positions within the service or facility where the research occurred and may have helped secure funding.</a:t>
            </a:r>
          </a:p>
          <a:p>
            <a:pPr algn="r"/>
            <a:br>
              <a:rPr lang="en-CA" sz="1400" dirty="0"/>
            </a:br>
            <a:r>
              <a:rPr lang="en-CA" sz="1400" dirty="0"/>
              <a:t>- Harvey, L. (2018) Gift, honorary or guest authorship. Spinal Cord 56,</a:t>
            </a:r>
            <a:r>
              <a:rPr lang="en-CA" sz="1400" b="1" dirty="0"/>
              <a:t> </a:t>
            </a:r>
            <a:r>
              <a:rPr lang="en-CA" sz="1400" dirty="0"/>
              <a:t>91</a:t>
            </a:r>
            <a:endParaRPr lang="en-US" sz="1400" dirty="0"/>
          </a:p>
        </p:txBody>
      </p:sp>
      <p:sp>
        <p:nvSpPr>
          <p:cNvPr id="8" name="TextBox 7">
            <a:extLst>
              <a:ext uri="{FF2B5EF4-FFF2-40B4-BE49-F238E27FC236}">
                <a16:creationId xmlns:a16="http://schemas.microsoft.com/office/drawing/2014/main" id="{EC65C19A-6FFA-C448-B318-65A2F3B4AFE7}"/>
              </a:ext>
            </a:extLst>
          </p:cNvPr>
          <p:cNvSpPr txBox="1"/>
          <p:nvPr/>
        </p:nvSpPr>
        <p:spPr>
          <a:xfrm>
            <a:off x="683568" y="1923678"/>
            <a:ext cx="922047" cy="1862048"/>
          </a:xfrm>
          <a:prstGeom prst="rect">
            <a:avLst/>
          </a:prstGeom>
          <a:noFill/>
        </p:spPr>
        <p:txBody>
          <a:bodyPr wrap="none" rtlCol="0">
            <a:spAutoFit/>
          </a:bodyPr>
          <a:lstStyle/>
          <a:p>
            <a:r>
              <a:rPr lang="en-US" sz="11500" b="1" dirty="0"/>
              <a:t>“</a:t>
            </a:r>
          </a:p>
        </p:txBody>
      </p:sp>
    </p:spTree>
    <p:extLst>
      <p:ext uri="{BB962C8B-B14F-4D97-AF65-F5344CB8AC3E}">
        <p14:creationId xmlns:p14="http://schemas.microsoft.com/office/powerpoint/2010/main" val="905712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02502FE-1098-4893-8EB2-38113EFC06E4}"/>
              </a:ext>
            </a:extLst>
          </p:cNvPr>
          <p:cNvPicPr>
            <a:picLocks noChangeAspect="1"/>
          </p:cNvPicPr>
          <p:nvPr/>
        </p:nvPicPr>
        <p:blipFill>
          <a:blip r:embed="rId3"/>
          <a:stretch>
            <a:fillRect/>
          </a:stretch>
        </p:blipFill>
        <p:spPr>
          <a:xfrm>
            <a:off x="135890" y="123478"/>
            <a:ext cx="8872219" cy="550391"/>
          </a:xfrm>
          <a:prstGeom prst="rect">
            <a:avLst/>
          </a:prstGeom>
        </p:spPr>
      </p:pic>
      <p:sp>
        <p:nvSpPr>
          <p:cNvPr id="16" name="Text Placeholder 1">
            <a:extLst>
              <a:ext uri="{FF2B5EF4-FFF2-40B4-BE49-F238E27FC236}">
                <a16:creationId xmlns:a16="http://schemas.microsoft.com/office/drawing/2014/main" id="{8C72E1AA-866D-4501-B0ED-B91C9725B18E}"/>
              </a:ext>
            </a:extLst>
          </p:cNvPr>
          <p:cNvSpPr>
            <a:spLocks noGrp="1"/>
          </p:cNvSpPr>
          <p:nvPr>
            <p:ph type="body" sz="quarter" idx="11"/>
          </p:nvPr>
        </p:nvSpPr>
        <p:spPr>
          <a:xfrm>
            <a:off x="365587" y="1131889"/>
            <a:ext cx="5430376" cy="1060178"/>
          </a:xfrm>
        </p:spPr>
        <p:txBody>
          <a:bodyPr/>
          <a:lstStyle/>
          <a:p>
            <a:r>
              <a:rPr lang="en-US" sz="2800" dirty="0">
                <a:solidFill>
                  <a:srgbClr val="0055B7"/>
                </a:solidFill>
              </a:rPr>
              <a:t>Guest Authorship</a:t>
            </a:r>
          </a:p>
        </p:txBody>
      </p:sp>
      <p:sp>
        <p:nvSpPr>
          <p:cNvPr id="5" name="TextBox 4">
            <a:extLst>
              <a:ext uri="{FF2B5EF4-FFF2-40B4-BE49-F238E27FC236}">
                <a16:creationId xmlns:a16="http://schemas.microsoft.com/office/drawing/2014/main" id="{C529F871-53C3-4C8C-AB3A-E135E7DD273D}"/>
              </a:ext>
            </a:extLst>
          </p:cNvPr>
          <p:cNvSpPr txBox="1"/>
          <p:nvPr/>
        </p:nvSpPr>
        <p:spPr>
          <a:xfrm>
            <a:off x="1403648" y="2427734"/>
            <a:ext cx="6912768" cy="2215991"/>
          </a:xfrm>
          <a:prstGeom prst="rect">
            <a:avLst/>
          </a:prstGeom>
          <a:noFill/>
        </p:spPr>
        <p:txBody>
          <a:bodyPr wrap="square" rtlCol="0">
            <a:spAutoFit/>
          </a:bodyPr>
          <a:lstStyle/>
          <a:p>
            <a:r>
              <a:rPr lang="en-US" dirty="0"/>
              <a:t>refers to senior authors who are included because of their respect or influence in the hope that this will increase the likelihood of publication and/or the impact of the paper once published.</a:t>
            </a:r>
          </a:p>
          <a:p>
            <a:pPr algn="r"/>
            <a:br>
              <a:rPr lang="en-US" sz="2800" dirty="0"/>
            </a:br>
            <a:r>
              <a:rPr lang="en-US" sz="1400" dirty="0"/>
              <a:t>- Harvey, L. (2018) Gift, honorary or guest authorship. Spinal Cord 56, 91</a:t>
            </a:r>
          </a:p>
        </p:txBody>
      </p:sp>
      <p:sp>
        <p:nvSpPr>
          <p:cNvPr id="12" name="TextBox 11">
            <a:extLst>
              <a:ext uri="{FF2B5EF4-FFF2-40B4-BE49-F238E27FC236}">
                <a16:creationId xmlns:a16="http://schemas.microsoft.com/office/drawing/2014/main" id="{60A45FC7-0CE3-2349-B8D1-12593189D81C}"/>
              </a:ext>
            </a:extLst>
          </p:cNvPr>
          <p:cNvSpPr txBox="1"/>
          <p:nvPr/>
        </p:nvSpPr>
        <p:spPr>
          <a:xfrm>
            <a:off x="683568" y="1923678"/>
            <a:ext cx="922047" cy="1862048"/>
          </a:xfrm>
          <a:prstGeom prst="rect">
            <a:avLst/>
          </a:prstGeom>
          <a:noFill/>
        </p:spPr>
        <p:txBody>
          <a:bodyPr wrap="none" rtlCol="0">
            <a:spAutoFit/>
          </a:bodyPr>
          <a:lstStyle/>
          <a:p>
            <a:r>
              <a:rPr lang="en-US" sz="11500" b="1" dirty="0"/>
              <a:t>“</a:t>
            </a:r>
          </a:p>
        </p:txBody>
      </p:sp>
    </p:spTree>
    <p:extLst>
      <p:ext uri="{BB962C8B-B14F-4D97-AF65-F5344CB8AC3E}">
        <p14:creationId xmlns:p14="http://schemas.microsoft.com/office/powerpoint/2010/main" val="3343991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1">
            <a:extLst>
              <a:ext uri="{FF2B5EF4-FFF2-40B4-BE49-F238E27FC236}">
                <a16:creationId xmlns:a16="http://schemas.microsoft.com/office/drawing/2014/main" id="{C01992A4-1A19-4B99-997C-25A5FFD7207E}"/>
              </a:ext>
            </a:extLst>
          </p:cNvPr>
          <p:cNvSpPr>
            <a:spLocks noGrp="1"/>
          </p:cNvSpPr>
          <p:nvPr>
            <p:ph type="body" sz="quarter" idx="11"/>
          </p:nvPr>
        </p:nvSpPr>
        <p:spPr>
          <a:xfrm>
            <a:off x="365587" y="1131889"/>
            <a:ext cx="5430376" cy="1060178"/>
          </a:xfrm>
        </p:spPr>
        <p:txBody>
          <a:bodyPr/>
          <a:lstStyle/>
          <a:p>
            <a:r>
              <a:rPr lang="en-US" sz="2800" dirty="0">
                <a:solidFill>
                  <a:srgbClr val="0055B7"/>
                </a:solidFill>
              </a:rPr>
              <a:t>Ghost Authorship</a:t>
            </a:r>
          </a:p>
        </p:txBody>
      </p:sp>
      <p:pic>
        <p:nvPicPr>
          <p:cNvPr id="11" name="Picture 10">
            <a:extLst>
              <a:ext uri="{FF2B5EF4-FFF2-40B4-BE49-F238E27FC236}">
                <a16:creationId xmlns:a16="http://schemas.microsoft.com/office/drawing/2014/main" id="{D02502FE-1098-4893-8EB2-38113EFC06E4}"/>
              </a:ext>
            </a:extLst>
          </p:cNvPr>
          <p:cNvPicPr>
            <a:picLocks noChangeAspect="1"/>
          </p:cNvPicPr>
          <p:nvPr/>
        </p:nvPicPr>
        <p:blipFill>
          <a:blip r:embed="rId3"/>
          <a:stretch>
            <a:fillRect/>
          </a:stretch>
        </p:blipFill>
        <p:spPr>
          <a:xfrm>
            <a:off x="135890" y="123478"/>
            <a:ext cx="8872219" cy="550391"/>
          </a:xfrm>
          <a:prstGeom prst="rect">
            <a:avLst/>
          </a:prstGeom>
        </p:spPr>
      </p:pic>
      <p:sp>
        <p:nvSpPr>
          <p:cNvPr id="5" name="TextBox 4">
            <a:extLst>
              <a:ext uri="{FF2B5EF4-FFF2-40B4-BE49-F238E27FC236}">
                <a16:creationId xmlns:a16="http://schemas.microsoft.com/office/drawing/2014/main" id="{69E06602-2E29-4984-9086-CE4D38C2F226}"/>
              </a:ext>
            </a:extLst>
          </p:cNvPr>
          <p:cNvSpPr txBox="1"/>
          <p:nvPr/>
        </p:nvSpPr>
        <p:spPr>
          <a:xfrm>
            <a:off x="1403648" y="2427734"/>
            <a:ext cx="6264696" cy="1846659"/>
          </a:xfrm>
          <a:prstGeom prst="rect">
            <a:avLst/>
          </a:prstGeom>
          <a:noFill/>
        </p:spPr>
        <p:txBody>
          <a:bodyPr wrap="square" rtlCol="0">
            <a:spAutoFit/>
          </a:bodyPr>
          <a:lstStyle/>
          <a:p>
            <a:r>
              <a:rPr lang="en-US" dirty="0"/>
              <a:t>occurs when an individual who contributed substantially to a manuscript is not named in the byline or acknowledgments. </a:t>
            </a:r>
          </a:p>
          <a:p>
            <a:pPr algn="r"/>
            <a:br>
              <a:rPr lang="en-US" sz="2800" dirty="0"/>
            </a:br>
            <a:r>
              <a:rPr lang="en-US" sz="1400" dirty="0"/>
              <a:t>- Ngai S, et al. (2005) Accountability in Research, 12:2, 103-114</a:t>
            </a:r>
          </a:p>
        </p:txBody>
      </p:sp>
      <p:sp>
        <p:nvSpPr>
          <p:cNvPr id="10" name="TextBox 9">
            <a:extLst>
              <a:ext uri="{FF2B5EF4-FFF2-40B4-BE49-F238E27FC236}">
                <a16:creationId xmlns:a16="http://schemas.microsoft.com/office/drawing/2014/main" id="{9DADE623-D7E9-1E45-8116-6E7B5052DEEC}"/>
              </a:ext>
            </a:extLst>
          </p:cNvPr>
          <p:cNvSpPr txBox="1"/>
          <p:nvPr/>
        </p:nvSpPr>
        <p:spPr>
          <a:xfrm>
            <a:off x="683568" y="1923678"/>
            <a:ext cx="922047" cy="1862048"/>
          </a:xfrm>
          <a:prstGeom prst="rect">
            <a:avLst/>
          </a:prstGeom>
          <a:noFill/>
        </p:spPr>
        <p:txBody>
          <a:bodyPr wrap="none" rtlCol="0">
            <a:spAutoFit/>
          </a:bodyPr>
          <a:lstStyle/>
          <a:p>
            <a:r>
              <a:rPr lang="en-US" sz="11500" b="1" dirty="0"/>
              <a:t>“</a:t>
            </a:r>
          </a:p>
        </p:txBody>
      </p:sp>
    </p:spTree>
    <p:extLst>
      <p:ext uri="{BB962C8B-B14F-4D97-AF65-F5344CB8AC3E}">
        <p14:creationId xmlns:p14="http://schemas.microsoft.com/office/powerpoint/2010/main" val="9139655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1">
            <a:extLst>
              <a:ext uri="{FF2B5EF4-FFF2-40B4-BE49-F238E27FC236}">
                <a16:creationId xmlns:a16="http://schemas.microsoft.com/office/drawing/2014/main" id="{C01992A4-1A19-4B99-997C-25A5FFD7207E}"/>
              </a:ext>
            </a:extLst>
          </p:cNvPr>
          <p:cNvSpPr>
            <a:spLocks noGrp="1"/>
          </p:cNvSpPr>
          <p:nvPr>
            <p:ph type="body" sz="quarter" idx="11"/>
          </p:nvPr>
        </p:nvSpPr>
        <p:spPr>
          <a:xfrm>
            <a:off x="365586" y="1131889"/>
            <a:ext cx="7733445" cy="1060178"/>
          </a:xfrm>
        </p:spPr>
        <p:txBody>
          <a:bodyPr/>
          <a:lstStyle/>
          <a:p>
            <a:r>
              <a:rPr lang="en-US" sz="2800" dirty="0">
                <a:solidFill>
                  <a:srgbClr val="0055B7"/>
                </a:solidFill>
              </a:rPr>
              <a:t>Responsibilities of a co-author</a:t>
            </a:r>
          </a:p>
        </p:txBody>
      </p:sp>
      <p:pic>
        <p:nvPicPr>
          <p:cNvPr id="11" name="Picture 10">
            <a:extLst>
              <a:ext uri="{FF2B5EF4-FFF2-40B4-BE49-F238E27FC236}">
                <a16:creationId xmlns:a16="http://schemas.microsoft.com/office/drawing/2014/main" id="{D02502FE-1098-4893-8EB2-38113EFC06E4}"/>
              </a:ext>
            </a:extLst>
          </p:cNvPr>
          <p:cNvPicPr>
            <a:picLocks noChangeAspect="1"/>
          </p:cNvPicPr>
          <p:nvPr/>
        </p:nvPicPr>
        <p:blipFill>
          <a:blip r:embed="rId3"/>
          <a:stretch>
            <a:fillRect/>
          </a:stretch>
        </p:blipFill>
        <p:spPr>
          <a:xfrm>
            <a:off x="135890" y="123478"/>
            <a:ext cx="8872219" cy="550391"/>
          </a:xfrm>
          <a:prstGeom prst="rect">
            <a:avLst/>
          </a:prstGeom>
        </p:spPr>
      </p:pic>
      <p:sp>
        <p:nvSpPr>
          <p:cNvPr id="6" name="Text Placeholder 2">
            <a:extLst>
              <a:ext uri="{FF2B5EF4-FFF2-40B4-BE49-F238E27FC236}">
                <a16:creationId xmlns:a16="http://schemas.microsoft.com/office/drawing/2014/main" id="{A1440ED1-5B60-9049-BF9E-B8D7FFE2C32F}"/>
              </a:ext>
            </a:extLst>
          </p:cNvPr>
          <p:cNvSpPr txBox="1">
            <a:spLocks/>
          </p:cNvSpPr>
          <p:nvPr/>
        </p:nvSpPr>
        <p:spPr>
          <a:xfrm>
            <a:off x="351936" y="2307282"/>
            <a:ext cx="7733446" cy="2352700"/>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spcBef>
                <a:spcPts val="1800"/>
              </a:spcBef>
              <a:buFont typeface="Arial" panose="020B0604020202020204" pitchFamily="34" charset="0"/>
              <a:buChar char="•"/>
            </a:pPr>
            <a:r>
              <a:rPr lang="en-US" sz="2000" dirty="0"/>
              <a:t>Review findings and manuscript submitted for publication for accuracy and completeness</a:t>
            </a:r>
          </a:p>
          <a:p>
            <a:pPr marL="285750" indent="-285750">
              <a:spcBef>
                <a:spcPts val="1800"/>
              </a:spcBef>
              <a:buFont typeface="Arial" panose="020B0604020202020204" pitchFamily="34" charset="0"/>
              <a:buChar char="•"/>
            </a:pPr>
            <a:r>
              <a:rPr lang="en-CA" sz="2000" dirty="0"/>
              <a:t>Retain all relevant study materials for later examination even after publication</a:t>
            </a:r>
          </a:p>
          <a:p>
            <a:pPr marL="285750" indent="-285750">
              <a:spcBef>
                <a:spcPts val="1800"/>
              </a:spcBef>
              <a:buFont typeface="Arial" panose="020B0604020202020204" pitchFamily="34" charset="0"/>
              <a:buChar char="•"/>
            </a:pPr>
            <a:r>
              <a:rPr lang="en-CA" sz="2000" dirty="0"/>
              <a:t>Disclose all real, perceived or potential conflicts of interest</a:t>
            </a:r>
            <a:endParaRPr lang="en-US" sz="2000" dirty="0"/>
          </a:p>
        </p:txBody>
      </p:sp>
    </p:spTree>
    <p:extLst>
      <p:ext uri="{BB962C8B-B14F-4D97-AF65-F5344CB8AC3E}">
        <p14:creationId xmlns:p14="http://schemas.microsoft.com/office/powerpoint/2010/main" val="1455767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260D4F1-BCF8-7941-8BD6-CFFAAFFE6916}"/>
              </a:ext>
            </a:extLst>
          </p:cNvPr>
          <p:cNvSpPr>
            <a:spLocks noGrp="1"/>
          </p:cNvSpPr>
          <p:nvPr>
            <p:ph type="body" sz="quarter" idx="11"/>
          </p:nvPr>
        </p:nvSpPr>
        <p:spPr/>
        <p:txBody>
          <a:bodyPr/>
          <a:lstStyle/>
          <a:p>
            <a:r>
              <a:rPr lang="en-US" altLang="en-US" dirty="0">
                <a:solidFill>
                  <a:srgbClr val="0055B7"/>
                </a:solidFill>
              </a:rPr>
              <a:t>How to use this resource</a:t>
            </a:r>
          </a:p>
        </p:txBody>
      </p:sp>
      <p:sp>
        <p:nvSpPr>
          <p:cNvPr id="3" name="Text Placeholder 2">
            <a:extLst>
              <a:ext uri="{FF2B5EF4-FFF2-40B4-BE49-F238E27FC236}">
                <a16:creationId xmlns:a16="http://schemas.microsoft.com/office/drawing/2014/main" id="{68CF607B-E815-A042-A116-07B1D4219DD0}"/>
              </a:ext>
            </a:extLst>
          </p:cNvPr>
          <p:cNvSpPr>
            <a:spLocks noGrp="1"/>
          </p:cNvSpPr>
          <p:nvPr>
            <p:ph type="body" sz="quarter" idx="13"/>
          </p:nvPr>
        </p:nvSpPr>
        <p:spPr/>
        <p:txBody>
          <a:bodyPr/>
          <a:lstStyle/>
          <a:p>
            <a:pPr>
              <a:spcAft>
                <a:spcPts val="1800"/>
              </a:spcAft>
            </a:pPr>
            <a:r>
              <a:rPr lang="en-US" altLang="en-US" sz="1600" dirty="0"/>
              <a:t>There are two sections to this slide deck resource. </a:t>
            </a:r>
          </a:p>
          <a:p>
            <a:pPr marL="228600" indent="-228600">
              <a:spcAft>
                <a:spcPts val="1800"/>
              </a:spcAft>
              <a:buFont typeface="+mj-lt"/>
              <a:buAutoNum type="arabicPeriod"/>
            </a:pPr>
            <a:r>
              <a:rPr lang="en-US" altLang="en-US" sz="1600" dirty="0"/>
              <a:t>The first section is a core slide presentation. Use this to introduce concepts, discuss terminology, and generate discussion with your audience. </a:t>
            </a:r>
          </a:p>
          <a:p>
            <a:pPr marL="228600" indent="-228600">
              <a:spcAft>
                <a:spcPts val="1800"/>
              </a:spcAft>
              <a:buFont typeface="+mj-lt"/>
              <a:buAutoNum type="arabicPeriod"/>
            </a:pPr>
            <a:r>
              <a:rPr lang="en-US" altLang="en-US" sz="1600" dirty="0"/>
              <a:t>The second section includes additional slides that you can add to the core presentation, depending on the needs of your audience.</a:t>
            </a:r>
          </a:p>
          <a:p>
            <a:pPr>
              <a:spcAft>
                <a:spcPts val="1800"/>
              </a:spcAft>
            </a:pPr>
            <a:r>
              <a:rPr lang="en-US" altLang="en-US" sz="1600" dirty="0"/>
              <a:t>Facilitator notes are provided with each slide. Before delivering this material, you should familiarize yourself with the </a:t>
            </a:r>
            <a:r>
              <a:rPr lang="en-US" altLang="en-US" sz="1600" dirty="0">
                <a:hlinkClick r:id="rId3"/>
              </a:rPr>
              <a:t>Scholarly Integrity Policy </a:t>
            </a:r>
            <a:r>
              <a:rPr lang="en-US" altLang="en-US" sz="1600" dirty="0"/>
              <a:t>and the relevant scholarly standards within your discipline. If you need additional support, please contact the </a:t>
            </a:r>
            <a:r>
              <a:rPr lang="en-US" altLang="en-US" sz="1600" dirty="0">
                <a:hlinkClick r:id="rId4"/>
              </a:rPr>
              <a:t>Scholarly Integrity Initiative</a:t>
            </a:r>
            <a:r>
              <a:rPr lang="en-US" altLang="en-US" sz="1600" dirty="0"/>
              <a:t>. </a:t>
            </a:r>
          </a:p>
        </p:txBody>
      </p:sp>
    </p:spTree>
    <p:extLst>
      <p:ext uri="{BB962C8B-B14F-4D97-AF65-F5344CB8AC3E}">
        <p14:creationId xmlns:p14="http://schemas.microsoft.com/office/powerpoint/2010/main" val="39350407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94DBE865-BBF9-E645-B9D8-9C5924AEB79E}"/>
              </a:ext>
            </a:extLst>
          </p:cNvPr>
          <p:cNvSpPr>
            <a:spLocks noGrp="1"/>
          </p:cNvSpPr>
          <p:nvPr>
            <p:ph type="body" sz="quarter" idx="11"/>
          </p:nvPr>
        </p:nvSpPr>
        <p:spPr/>
        <p:txBody>
          <a:bodyPr/>
          <a:lstStyle/>
          <a:p>
            <a:r>
              <a:rPr lang="en-US" dirty="0"/>
              <a:t>Case Studies</a:t>
            </a:r>
          </a:p>
        </p:txBody>
      </p:sp>
    </p:spTree>
    <p:extLst>
      <p:ext uri="{BB962C8B-B14F-4D97-AF65-F5344CB8AC3E}">
        <p14:creationId xmlns:p14="http://schemas.microsoft.com/office/powerpoint/2010/main" val="38592700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02502FE-1098-4893-8EB2-38113EFC06E4}"/>
              </a:ext>
            </a:extLst>
          </p:cNvPr>
          <p:cNvPicPr>
            <a:picLocks noChangeAspect="1"/>
          </p:cNvPicPr>
          <p:nvPr/>
        </p:nvPicPr>
        <p:blipFill>
          <a:blip r:embed="rId3"/>
          <a:stretch>
            <a:fillRect/>
          </a:stretch>
        </p:blipFill>
        <p:spPr>
          <a:xfrm>
            <a:off x="135890" y="123478"/>
            <a:ext cx="8872219" cy="550391"/>
          </a:xfrm>
          <a:prstGeom prst="rect">
            <a:avLst/>
          </a:prstGeom>
        </p:spPr>
      </p:pic>
      <p:sp>
        <p:nvSpPr>
          <p:cNvPr id="6" name="Text Placeholder 2">
            <a:extLst>
              <a:ext uri="{FF2B5EF4-FFF2-40B4-BE49-F238E27FC236}">
                <a16:creationId xmlns:a16="http://schemas.microsoft.com/office/drawing/2014/main" id="{A1440ED1-5B60-9049-BF9E-B8D7FFE2C32F}"/>
              </a:ext>
            </a:extLst>
          </p:cNvPr>
          <p:cNvSpPr txBox="1">
            <a:spLocks/>
          </p:cNvSpPr>
          <p:nvPr/>
        </p:nvSpPr>
        <p:spPr>
          <a:xfrm>
            <a:off x="351936" y="1131590"/>
            <a:ext cx="7733446" cy="3528392"/>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100000"/>
              </a:lnSpc>
              <a:spcBef>
                <a:spcPts val="1800"/>
              </a:spcBef>
            </a:pPr>
            <a:r>
              <a:rPr lang="en-CA" sz="2800" dirty="0"/>
              <a:t>Kim helped to set-up the spectrometer that was used for collecting data that was presented </a:t>
            </a:r>
            <a:br>
              <a:rPr lang="en-CA" sz="2800" dirty="0"/>
            </a:br>
            <a:r>
              <a:rPr lang="en-CA" sz="2800" dirty="0"/>
              <a:t>in the paper.  </a:t>
            </a:r>
          </a:p>
          <a:p>
            <a:pPr>
              <a:lnSpc>
                <a:spcPct val="100000"/>
              </a:lnSpc>
              <a:spcBef>
                <a:spcPts val="1800"/>
              </a:spcBef>
            </a:pPr>
            <a:r>
              <a:rPr lang="en-CA" sz="2800" dirty="0"/>
              <a:t>Should Kim be a co-author on the paper?</a:t>
            </a:r>
            <a:endParaRPr lang="en-US" sz="2800" dirty="0"/>
          </a:p>
        </p:txBody>
      </p:sp>
    </p:spTree>
    <p:extLst>
      <p:ext uri="{BB962C8B-B14F-4D97-AF65-F5344CB8AC3E}">
        <p14:creationId xmlns:p14="http://schemas.microsoft.com/office/powerpoint/2010/main" val="6098765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02502FE-1098-4893-8EB2-38113EFC06E4}"/>
              </a:ext>
            </a:extLst>
          </p:cNvPr>
          <p:cNvPicPr>
            <a:picLocks noChangeAspect="1"/>
          </p:cNvPicPr>
          <p:nvPr/>
        </p:nvPicPr>
        <p:blipFill>
          <a:blip r:embed="rId3"/>
          <a:stretch>
            <a:fillRect/>
          </a:stretch>
        </p:blipFill>
        <p:spPr>
          <a:xfrm>
            <a:off x="135890" y="123478"/>
            <a:ext cx="8872219" cy="550391"/>
          </a:xfrm>
          <a:prstGeom prst="rect">
            <a:avLst/>
          </a:prstGeom>
        </p:spPr>
      </p:pic>
      <p:sp>
        <p:nvSpPr>
          <p:cNvPr id="6" name="Text Placeholder 2">
            <a:extLst>
              <a:ext uri="{FF2B5EF4-FFF2-40B4-BE49-F238E27FC236}">
                <a16:creationId xmlns:a16="http://schemas.microsoft.com/office/drawing/2014/main" id="{A1440ED1-5B60-9049-BF9E-B8D7FFE2C32F}"/>
              </a:ext>
            </a:extLst>
          </p:cNvPr>
          <p:cNvSpPr txBox="1">
            <a:spLocks/>
          </p:cNvSpPr>
          <p:nvPr/>
        </p:nvSpPr>
        <p:spPr>
          <a:xfrm>
            <a:off x="351936" y="1131590"/>
            <a:ext cx="7733446" cy="3528392"/>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100000"/>
              </a:lnSpc>
              <a:spcBef>
                <a:spcPts val="1800"/>
              </a:spcBef>
            </a:pPr>
            <a:r>
              <a:rPr lang="en-CA" sz="2800" dirty="0"/>
              <a:t>Jan collected, analyzed and interpreted half of the data that is in the paper but does not want to be listed as a co-author.  </a:t>
            </a:r>
          </a:p>
          <a:p>
            <a:pPr>
              <a:lnSpc>
                <a:spcPct val="100000"/>
              </a:lnSpc>
              <a:spcBef>
                <a:spcPts val="1800"/>
              </a:spcBef>
            </a:pPr>
            <a:r>
              <a:rPr lang="en-CA" sz="2800" dirty="0"/>
              <a:t>Is it okay to remove them and publish the paper anyway?</a:t>
            </a:r>
            <a:endParaRPr lang="en-US" sz="2800" dirty="0"/>
          </a:p>
        </p:txBody>
      </p:sp>
    </p:spTree>
    <p:extLst>
      <p:ext uri="{BB962C8B-B14F-4D97-AF65-F5344CB8AC3E}">
        <p14:creationId xmlns:p14="http://schemas.microsoft.com/office/powerpoint/2010/main" val="3325932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66ECC0F-2F24-4564-8925-70702CC8B07F}"/>
              </a:ext>
            </a:extLst>
          </p:cNvPr>
          <p:cNvSpPr>
            <a:spLocks noGrp="1"/>
          </p:cNvSpPr>
          <p:nvPr>
            <p:ph type="body" sz="quarter" idx="11"/>
          </p:nvPr>
        </p:nvSpPr>
        <p:spPr/>
        <p:txBody>
          <a:bodyPr/>
          <a:lstStyle/>
          <a:p>
            <a:r>
              <a:rPr lang="en-US" dirty="0">
                <a:solidFill>
                  <a:srgbClr val="0055B7"/>
                </a:solidFill>
              </a:rPr>
              <a:t>ADAPTING AND SHARING THIS RESOURCE</a:t>
            </a:r>
            <a:endParaRPr lang="en-CA" dirty="0">
              <a:solidFill>
                <a:srgbClr val="0055B7"/>
              </a:solidFill>
            </a:endParaRPr>
          </a:p>
        </p:txBody>
      </p:sp>
      <p:sp>
        <p:nvSpPr>
          <p:cNvPr id="3" name="Text Placeholder 2">
            <a:extLst>
              <a:ext uri="{FF2B5EF4-FFF2-40B4-BE49-F238E27FC236}">
                <a16:creationId xmlns:a16="http://schemas.microsoft.com/office/drawing/2014/main" id="{0A0C6821-54B2-487F-A6DA-C110B5897FF6}"/>
              </a:ext>
            </a:extLst>
          </p:cNvPr>
          <p:cNvSpPr>
            <a:spLocks noGrp="1"/>
          </p:cNvSpPr>
          <p:nvPr>
            <p:ph type="body" sz="quarter" idx="13"/>
          </p:nvPr>
        </p:nvSpPr>
        <p:spPr/>
        <p:txBody>
          <a:bodyPr/>
          <a:lstStyle/>
          <a:p>
            <a:r>
              <a:rPr lang="en-US" altLang="en-US" sz="1600" dirty="0"/>
              <a:t>This introductory slide deck is licensed under the </a:t>
            </a:r>
            <a:r>
              <a:rPr lang="en-US" altLang="en-US" sz="1600" b="1" dirty="0"/>
              <a:t>Creative Commons Attribution 4.0 International License</a:t>
            </a:r>
            <a:r>
              <a:rPr lang="en-US" altLang="en-US" sz="1600" dirty="0"/>
              <a:t>, which allows you to share and adapt this resource as long as you give appropriate</a:t>
            </a:r>
            <a:r>
              <a:rPr lang="en-CA" sz="1600" dirty="0"/>
              <a:t> credit, provide a link to the license and indicate if changes were made to the content. For more information about this license, please visit: </a:t>
            </a:r>
            <a:r>
              <a:rPr lang="en-US" sz="1600" dirty="0">
                <a:hlinkClick r:id="rId3"/>
              </a:rPr>
              <a:t>http://creativecommons.org/licenses/by/4.0/</a:t>
            </a:r>
            <a:r>
              <a:rPr lang="en-US" sz="1600" dirty="0"/>
              <a:t> </a:t>
            </a:r>
            <a:endParaRPr lang="en-CA" sz="1600" dirty="0"/>
          </a:p>
          <a:p>
            <a:endParaRPr lang="en-CA" sz="1600" dirty="0"/>
          </a:p>
          <a:p>
            <a:r>
              <a:rPr lang="en-US" altLang="en-US" sz="1600" dirty="0"/>
              <a:t>Please attribute to the Scholarly Integrity Initiative, Office of the Vice-President, Research &amp; Innovation, The University of British Columbia. </a:t>
            </a:r>
          </a:p>
          <a:p>
            <a:endParaRPr lang="en-US" sz="1600" dirty="0"/>
          </a:p>
          <a:p>
            <a:endParaRPr lang="en-CA" dirty="0"/>
          </a:p>
        </p:txBody>
      </p:sp>
      <p:pic>
        <p:nvPicPr>
          <p:cNvPr id="4" name="Picture 2" descr="Creative Commons Licence">
            <a:extLst>
              <a:ext uri="{FF2B5EF4-FFF2-40B4-BE49-F238E27FC236}">
                <a16:creationId xmlns:a16="http://schemas.microsoft.com/office/drawing/2014/main" id="{6A593379-5936-4F42-B9E2-BA98AB475A3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8" y="4414388"/>
            <a:ext cx="901576" cy="317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2639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365124" y="1331913"/>
            <a:ext cx="5719043" cy="1824037"/>
          </a:xfrm>
        </p:spPr>
        <p:txBody>
          <a:bodyPr/>
          <a:lstStyle/>
          <a:p>
            <a:pPr>
              <a:buFont typeface="Arial" charset="0"/>
              <a:buNone/>
              <a:defRPr/>
            </a:pPr>
            <a:r>
              <a:rPr lang="en-US" spc="100" dirty="0">
                <a:solidFill>
                  <a:srgbClr val="0055B7"/>
                </a:solidFill>
                <a:ea typeface="ＭＳ Ｐゴシック" charset="-128"/>
              </a:rPr>
              <a:t>Responsible Authorship &amp; </a:t>
            </a:r>
          </a:p>
          <a:p>
            <a:pPr>
              <a:buFont typeface="Arial" charset="0"/>
              <a:buNone/>
              <a:defRPr/>
            </a:pPr>
            <a:r>
              <a:rPr lang="en-US" spc="100" dirty="0">
                <a:solidFill>
                  <a:srgbClr val="0055B7"/>
                </a:solidFill>
                <a:ea typeface="ＭＳ Ｐゴシック" charset="-128"/>
              </a:rPr>
              <a:t>Credit Attribution </a:t>
            </a:r>
          </a:p>
        </p:txBody>
      </p:sp>
      <p:sp>
        <p:nvSpPr>
          <p:cNvPr id="3" name="Text Placeholder 2"/>
          <p:cNvSpPr>
            <a:spLocks noGrp="1"/>
          </p:cNvSpPr>
          <p:nvPr>
            <p:ph type="body" sz="quarter" idx="12"/>
          </p:nvPr>
        </p:nvSpPr>
        <p:spPr>
          <a:xfrm>
            <a:off x="365125" y="3003550"/>
            <a:ext cx="5430838" cy="322263"/>
          </a:xfrm>
        </p:spPr>
        <p:txBody>
          <a:bodyPr/>
          <a:lstStyle/>
          <a:p>
            <a:pPr>
              <a:buFont typeface="Arial" charset="0"/>
              <a:buNone/>
              <a:defRPr/>
            </a:pPr>
            <a:r>
              <a:rPr lang="en-US" dirty="0">
                <a:ea typeface="ＭＳ Ｐゴシック" charset="-128"/>
              </a:rPr>
              <a:t>The Scholarly Integrity Initiative </a:t>
            </a:r>
          </a:p>
        </p:txBody>
      </p:sp>
      <p:sp>
        <p:nvSpPr>
          <p:cNvPr id="4" name="Text Placeholder 3"/>
          <p:cNvSpPr>
            <a:spLocks noGrp="1"/>
          </p:cNvSpPr>
          <p:nvPr>
            <p:ph type="body" sz="quarter" idx="13"/>
          </p:nvPr>
        </p:nvSpPr>
        <p:spPr>
          <a:xfrm>
            <a:off x="365125" y="3508375"/>
            <a:ext cx="5430838" cy="320675"/>
          </a:xfrm>
        </p:spPr>
        <p:txBody>
          <a:bodyPr/>
          <a:lstStyle/>
          <a:p>
            <a:pPr>
              <a:buFont typeface="Arial" charset="0"/>
              <a:buNone/>
              <a:defRPr/>
            </a:pPr>
            <a:r>
              <a:rPr lang="en-US" dirty="0">
                <a:ea typeface="ＭＳ Ｐゴシック" charset="-128"/>
              </a:rPr>
              <a:t>https://Responsible.research.ubc.ca</a:t>
            </a:r>
          </a:p>
        </p:txBody>
      </p:sp>
      <p:pic>
        <p:nvPicPr>
          <p:cNvPr id="5" name="Picture 4">
            <a:extLst>
              <a:ext uri="{FF2B5EF4-FFF2-40B4-BE49-F238E27FC236}">
                <a16:creationId xmlns:a16="http://schemas.microsoft.com/office/drawing/2014/main" id="{E9529A7D-57FE-42C0-A6ED-726D4D0026DE}"/>
              </a:ext>
            </a:extLst>
          </p:cNvPr>
          <p:cNvPicPr>
            <a:picLocks noChangeAspect="1"/>
          </p:cNvPicPr>
          <p:nvPr/>
        </p:nvPicPr>
        <p:blipFill>
          <a:blip r:embed="rId3"/>
          <a:stretch>
            <a:fillRect/>
          </a:stretch>
        </p:blipFill>
        <p:spPr>
          <a:xfrm>
            <a:off x="135890" y="123478"/>
            <a:ext cx="8872219" cy="55039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2">
            <a:extLst>
              <a:ext uri="{FF2B5EF4-FFF2-40B4-BE49-F238E27FC236}">
                <a16:creationId xmlns:a16="http://schemas.microsoft.com/office/drawing/2014/main" id="{AA3B971D-B776-40A2-A1E9-7D19945D482C}"/>
              </a:ext>
            </a:extLst>
          </p:cNvPr>
          <p:cNvSpPr txBox="1">
            <a:spLocks/>
          </p:cNvSpPr>
          <p:nvPr/>
        </p:nvSpPr>
        <p:spPr>
          <a:xfrm>
            <a:off x="366946" y="1786586"/>
            <a:ext cx="7733446" cy="2352700"/>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lnSpc>
                <a:spcPct val="100000"/>
              </a:lnSpc>
              <a:spcBef>
                <a:spcPts val="1800"/>
              </a:spcBef>
              <a:buFont typeface="Arial" panose="020B0604020202020204" pitchFamily="34" charset="0"/>
              <a:buChar char="•"/>
            </a:pPr>
            <a:r>
              <a:rPr lang="en-US" sz="2000" dirty="0"/>
              <a:t>What is authorship?</a:t>
            </a:r>
          </a:p>
          <a:p>
            <a:pPr marL="285750" indent="-285750">
              <a:lnSpc>
                <a:spcPct val="100000"/>
              </a:lnSpc>
              <a:spcBef>
                <a:spcPts val="1800"/>
              </a:spcBef>
              <a:buFont typeface="Arial" panose="020B0604020202020204" pitchFamily="34" charset="0"/>
              <a:buChar char="•"/>
            </a:pPr>
            <a:r>
              <a:rPr lang="en-US" sz="2000" dirty="0"/>
              <a:t>Who is an author?</a:t>
            </a:r>
          </a:p>
          <a:p>
            <a:pPr marL="285750" indent="-285750">
              <a:lnSpc>
                <a:spcPct val="100000"/>
              </a:lnSpc>
              <a:spcBef>
                <a:spcPts val="1800"/>
              </a:spcBef>
              <a:buFont typeface="Arial" panose="020B0604020202020204" pitchFamily="34" charset="0"/>
              <a:buChar char="•"/>
            </a:pPr>
            <a:r>
              <a:rPr lang="en-US" sz="2000" dirty="0"/>
              <a:t>How should we assign authorship?</a:t>
            </a:r>
          </a:p>
          <a:p>
            <a:pPr marL="285750" indent="-285750">
              <a:lnSpc>
                <a:spcPct val="100000"/>
              </a:lnSpc>
              <a:spcBef>
                <a:spcPts val="1800"/>
              </a:spcBef>
              <a:buFont typeface="Arial" panose="020B0604020202020204" pitchFamily="34" charset="0"/>
              <a:buChar char="•"/>
            </a:pPr>
            <a:r>
              <a:rPr lang="en-US" sz="2000" dirty="0"/>
              <a:t>What about the order of authors?</a:t>
            </a:r>
          </a:p>
          <a:p>
            <a:pPr marL="285750" indent="-285750">
              <a:lnSpc>
                <a:spcPct val="100000"/>
              </a:lnSpc>
              <a:spcBef>
                <a:spcPts val="1800"/>
              </a:spcBef>
              <a:buFont typeface="Arial" panose="020B0604020202020204" pitchFamily="34" charset="0"/>
              <a:buChar char="•"/>
            </a:pPr>
            <a:r>
              <a:rPr lang="en-US" sz="2000" dirty="0"/>
              <a:t>How does authorship relate to scholarly integrity?</a:t>
            </a:r>
          </a:p>
        </p:txBody>
      </p:sp>
      <p:pic>
        <p:nvPicPr>
          <p:cNvPr id="14" name="Picture 13">
            <a:extLst>
              <a:ext uri="{FF2B5EF4-FFF2-40B4-BE49-F238E27FC236}">
                <a16:creationId xmlns:a16="http://schemas.microsoft.com/office/drawing/2014/main" id="{4D6904D2-B9A3-4E09-BB86-C9C9F2E3C197}"/>
              </a:ext>
            </a:extLst>
          </p:cNvPr>
          <p:cNvPicPr>
            <a:picLocks noChangeAspect="1"/>
          </p:cNvPicPr>
          <p:nvPr/>
        </p:nvPicPr>
        <p:blipFill>
          <a:blip r:embed="rId3"/>
          <a:stretch>
            <a:fillRect/>
          </a:stretch>
        </p:blipFill>
        <p:spPr>
          <a:xfrm>
            <a:off x="135890" y="123478"/>
            <a:ext cx="8872219" cy="550391"/>
          </a:xfrm>
          <a:prstGeom prst="rect">
            <a:avLst/>
          </a:prstGeom>
        </p:spPr>
      </p:pic>
      <p:sp>
        <p:nvSpPr>
          <p:cNvPr id="6" name="Text Placeholder 1">
            <a:extLst>
              <a:ext uri="{FF2B5EF4-FFF2-40B4-BE49-F238E27FC236}">
                <a16:creationId xmlns:a16="http://schemas.microsoft.com/office/drawing/2014/main" id="{AC520E6A-1DE8-7B42-A524-353D976B13B8}"/>
              </a:ext>
            </a:extLst>
          </p:cNvPr>
          <p:cNvSpPr txBox="1">
            <a:spLocks/>
          </p:cNvSpPr>
          <p:nvPr/>
        </p:nvSpPr>
        <p:spPr>
          <a:xfrm>
            <a:off x="438954" y="915566"/>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sz="2400" dirty="0">
                <a:solidFill>
                  <a:srgbClr val="0055B7"/>
                </a:solidFill>
              </a:rPr>
              <a:t>Introduction</a:t>
            </a:r>
          </a:p>
        </p:txBody>
      </p:sp>
    </p:spTree>
    <p:extLst>
      <p:ext uri="{BB962C8B-B14F-4D97-AF65-F5344CB8AC3E}">
        <p14:creationId xmlns:p14="http://schemas.microsoft.com/office/powerpoint/2010/main" val="3210941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4040F95-4BA8-42E1-A27B-38176AD9C8E8}"/>
              </a:ext>
            </a:extLst>
          </p:cNvPr>
          <p:cNvPicPr>
            <a:picLocks noChangeAspect="1"/>
          </p:cNvPicPr>
          <p:nvPr/>
        </p:nvPicPr>
        <p:blipFill>
          <a:blip r:embed="rId3"/>
          <a:stretch>
            <a:fillRect/>
          </a:stretch>
        </p:blipFill>
        <p:spPr>
          <a:xfrm>
            <a:off x="135890" y="123478"/>
            <a:ext cx="8872219" cy="550391"/>
          </a:xfrm>
          <a:prstGeom prst="rect">
            <a:avLst/>
          </a:prstGeom>
        </p:spPr>
      </p:pic>
      <p:sp>
        <p:nvSpPr>
          <p:cNvPr id="6" name="Text Placeholder 2">
            <a:extLst>
              <a:ext uri="{FF2B5EF4-FFF2-40B4-BE49-F238E27FC236}">
                <a16:creationId xmlns:a16="http://schemas.microsoft.com/office/drawing/2014/main" id="{DC82031B-2431-A249-970C-1B38D43562C0}"/>
              </a:ext>
            </a:extLst>
          </p:cNvPr>
          <p:cNvSpPr txBox="1">
            <a:spLocks/>
          </p:cNvSpPr>
          <p:nvPr/>
        </p:nvSpPr>
        <p:spPr>
          <a:xfrm>
            <a:off x="395536" y="1563638"/>
            <a:ext cx="7733446" cy="2352700"/>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100000"/>
              </a:lnSpc>
              <a:spcBef>
                <a:spcPts val="1800"/>
              </a:spcBef>
            </a:pPr>
            <a:r>
              <a:rPr lang="en-US" sz="2000" b="1" dirty="0">
                <a:solidFill>
                  <a:srgbClr val="0055B7"/>
                </a:solidFill>
              </a:rPr>
              <a:t>When we appropriately assign authorship, we are support scholarly integrity by:</a:t>
            </a:r>
            <a:endParaRPr lang="en-US" sz="2000" dirty="0"/>
          </a:p>
          <a:p>
            <a:pPr marL="285750" indent="-285750">
              <a:lnSpc>
                <a:spcPct val="100000"/>
              </a:lnSpc>
              <a:spcBef>
                <a:spcPts val="1800"/>
              </a:spcBef>
              <a:buFont typeface="Arial" panose="020B0604020202020204" pitchFamily="34" charset="0"/>
              <a:buChar char="•"/>
            </a:pPr>
            <a:r>
              <a:rPr lang="en-US" sz="2000" dirty="0"/>
              <a:t>Crediting researchers for their intellectual contributions</a:t>
            </a:r>
          </a:p>
          <a:p>
            <a:pPr marL="285750" indent="-285750">
              <a:lnSpc>
                <a:spcPct val="100000"/>
              </a:lnSpc>
              <a:spcBef>
                <a:spcPts val="1800"/>
              </a:spcBef>
              <a:buFont typeface="Arial" panose="020B0604020202020204" pitchFamily="34" charset="0"/>
              <a:buChar char="•"/>
            </a:pPr>
            <a:r>
              <a:rPr lang="en-US" sz="2000" dirty="0"/>
              <a:t>Designating responsibility for the accuracy and quality of research</a:t>
            </a:r>
          </a:p>
        </p:txBody>
      </p:sp>
    </p:spTree>
    <p:extLst>
      <p:ext uri="{BB962C8B-B14F-4D97-AF65-F5344CB8AC3E}">
        <p14:creationId xmlns:p14="http://schemas.microsoft.com/office/powerpoint/2010/main" val="1270563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B5DD89-5D46-44E5-8FBD-382F59833BF8}"/>
              </a:ext>
            </a:extLst>
          </p:cNvPr>
          <p:cNvPicPr>
            <a:picLocks noChangeAspect="1"/>
          </p:cNvPicPr>
          <p:nvPr/>
        </p:nvPicPr>
        <p:blipFill>
          <a:blip r:embed="rId3"/>
          <a:stretch>
            <a:fillRect/>
          </a:stretch>
        </p:blipFill>
        <p:spPr>
          <a:xfrm>
            <a:off x="135890" y="123478"/>
            <a:ext cx="8872219" cy="550391"/>
          </a:xfrm>
          <a:prstGeom prst="rect">
            <a:avLst/>
          </a:prstGeom>
        </p:spPr>
      </p:pic>
      <p:sp>
        <p:nvSpPr>
          <p:cNvPr id="11" name="Text Placeholder 2">
            <a:extLst>
              <a:ext uri="{FF2B5EF4-FFF2-40B4-BE49-F238E27FC236}">
                <a16:creationId xmlns:a16="http://schemas.microsoft.com/office/drawing/2014/main" id="{670FFC6C-19A2-4071-AE2D-F688844E485A}"/>
              </a:ext>
            </a:extLst>
          </p:cNvPr>
          <p:cNvSpPr txBox="1">
            <a:spLocks/>
          </p:cNvSpPr>
          <p:nvPr/>
        </p:nvSpPr>
        <p:spPr>
          <a:xfrm>
            <a:off x="366946" y="1786586"/>
            <a:ext cx="7733446" cy="2352700"/>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lnSpc>
                <a:spcPct val="100000"/>
              </a:lnSpc>
              <a:spcBef>
                <a:spcPts val="1800"/>
              </a:spcBef>
              <a:buFont typeface="Arial" panose="020B0604020202020204" pitchFamily="34" charset="0"/>
              <a:buChar char="•"/>
            </a:pPr>
            <a:r>
              <a:rPr lang="en-US" sz="2000" dirty="0"/>
              <a:t>Who might the authorship criteria exclude, despite having contributed to the research?</a:t>
            </a:r>
          </a:p>
          <a:p>
            <a:pPr marL="285750" indent="-285750">
              <a:lnSpc>
                <a:spcPct val="100000"/>
              </a:lnSpc>
              <a:spcBef>
                <a:spcPts val="1800"/>
              </a:spcBef>
              <a:buFont typeface="Arial" panose="020B0604020202020204" pitchFamily="34" charset="0"/>
              <a:buChar char="•"/>
            </a:pPr>
            <a:r>
              <a:rPr lang="en-US" sz="2000" dirty="0"/>
              <a:t>What are some considerations when acknowledging contributors?</a:t>
            </a:r>
          </a:p>
          <a:p>
            <a:pPr marL="285750" indent="-285750">
              <a:lnSpc>
                <a:spcPct val="100000"/>
              </a:lnSpc>
              <a:spcBef>
                <a:spcPts val="1800"/>
              </a:spcBef>
              <a:buFont typeface="Arial" panose="020B0604020202020204" pitchFamily="34" charset="0"/>
              <a:buChar char="•"/>
            </a:pPr>
            <a:r>
              <a:rPr lang="en-US" sz="2000" dirty="0"/>
              <a:t>How does this relate to scholarly integrity?</a:t>
            </a:r>
          </a:p>
        </p:txBody>
      </p:sp>
      <p:sp>
        <p:nvSpPr>
          <p:cNvPr id="5" name="Text Placeholder 1">
            <a:extLst>
              <a:ext uri="{FF2B5EF4-FFF2-40B4-BE49-F238E27FC236}">
                <a16:creationId xmlns:a16="http://schemas.microsoft.com/office/drawing/2014/main" id="{9585CA7F-2382-5348-8F3A-8D7FA5CC4010}"/>
              </a:ext>
            </a:extLst>
          </p:cNvPr>
          <p:cNvSpPr txBox="1">
            <a:spLocks/>
          </p:cNvSpPr>
          <p:nvPr/>
        </p:nvSpPr>
        <p:spPr>
          <a:xfrm>
            <a:off x="438954" y="915566"/>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sz="2400" dirty="0">
                <a:solidFill>
                  <a:srgbClr val="0055B7"/>
                </a:solidFill>
              </a:rPr>
              <a:t>Contributors</a:t>
            </a:r>
          </a:p>
        </p:txBody>
      </p:sp>
    </p:spTree>
    <p:extLst>
      <p:ext uri="{BB962C8B-B14F-4D97-AF65-F5344CB8AC3E}">
        <p14:creationId xmlns:p14="http://schemas.microsoft.com/office/powerpoint/2010/main" val="368314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A98BA95-C018-4D81-904F-3BFFC8BA2A5E}"/>
              </a:ext>
            </a:extLst>
          </p:cNvPr>
          <p:cNvPicPr>
            <a:picLocks noChangeAspect="1"/>
          </p:cNvPicPr>
          <p:nvPr/>
        </p:nvPicPr>
        <p:blipFill>
          <a:blip r:embed="rId2"/>
          <a:stretch>
            <a:fillRect/>
          </a:stretch>
        </p:blipFill>
        <p:spPr>
          <a:xfrm>
            <a:off x="135890" y="123478"/>
            <a:ext cx="8872219" cy="550391"/>
          </a:xfrm>
          <a:prstGeom prst="rect">
            <a:avLst/>
          </a:prstGeom>
        </p:spPr>
      </p:pic>
      <p:sp>
        <p:nvSpPr>
          <p:cNvPr id="5" name="Text Placeholder 1">
            <a:extLst>
              <a:ext uri="{FF2B5EF4-FFF2-40B4-BE49-F238E27FC236}">
                <a16:creationId xmlns:a16="http://schemas.microsoft.com/office/drawing/2014/main" id="{A35497FC-B868-8C43-BE41-B68FCB2EB646}"/>
              </a:ext>
            </a:extLst>
          </p:cNvPr>
          <p:cNvSpPr txBox="1">
            <a:spLocks/>
          </p:cNvSpPr>
          <p:nvPr/>
        </p:nvSpPr>
        <p:spPr>
          <a:xfrm>
            <a:off x="438954" y="1444363"/>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400" dirty="0">
                <a:solidFill>
                  <a:srgbClr val="0055B7"/>
                </a:solidFill>
              </a:rPr>
              <a:t>Accurate acknowledgements uphold </a:t>
            </a:r>
            <a:br>
              <a:rPr lang="en-US" sz="2400" dirty="0">
                <a:solidFill>
                  <a:srgbClr val="0055B7"/>
                </a:solidFill>
              </a:rPr>
            </a:br>
            <a:r>
              <a:rPr lang="en-US" sz="2400" dirty="0">
                <a:solidFill>
                  <a:srgbClr val="0055B7"/>
                </a:solidFill>
              </a:rPr>
              <a:t>scholarly integrity by:</a:t>
            </a:r>
          </a:p>
        </p:txBody>
      </p:sp>
      <p:sp>
        <p:nvSpPr>
          <p:cNvPr id="8" name="Text Placeholder 2">
            <a:extLst>
              <a:ext uri="{FF2B5EF4-FFF2-40B4-BE49-F238E27FC236}">
                <a16:creationId xmlns:a16="http://schemas.microsoft.com/office/drawing/2014/main" id="{D7FBCA41-1471-D447-B244-20497DEDE9C5}"/>
              </a:ext>
            </a:extLst>
          </p:cNvPr>
          <p:cNvSpPr txBox="1">
            <a:spLocks/>
          </p:cNvSpPr>
          <p:nvPr/>
        </p:nvSpPr>
        <p:spPr>
          <a:xfrm>
            <a:off x="351936" y="2307282"/>
            <a:ext cx="7733446" cy="2352700"/>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457200" indent="-457200">
              <a:lnSpc>
                <a:spcPct val="100000"/>
              </a:lnSpc>
              <a:spcBef>
                <a:spcPts val="1800"/>
              </a:spcBef>
              <a:buFont typeface="Arial" panose="020B0604020202020204" pitchFamily="34" charset="0"/>
              <a:buChar char="•"/>
            </a:pPr>
            <a:r>
              <a:rPr lang="en-US" sz="2000" dirty="0"/>
              <a:t>Recognizing those who made the research possible</a:t>
            </a:r>
          </a:p>
          <a:p>
            <a:pPr marL="457200" indent="-457200">
              <a:lnSpc>
                <a:spcPct val="100000"/>
              </a:lnSpc>
              <a:spcBef>
                <a:spcPts val="1800"/>
              </a:spcBef>
              <a:buFont typeface="Arial" panose="020B0604020202020204" pitchFamily="34" charset="0"/>
              <a:buChar char="•"/>
            </a:pPr>
            <a:r>
              <a:rPr lang="en-US" sz="2000" dirty="0"/>
              <a:t>Encouraging continued research collaboration</a:t>
            </a:r>
          </a:p>
        </p:txBody>
      </p:sp>
    </p:spTree>
    <p:extLst>
      <p:ext uri="{BB962C8B-B14F-4D97-AF65-F5344CB8AC3E}">
        <p14:creationId xmlns:p14="http://schemas.microsoft.com/office/powerpoint/2010/main" val="1305939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456148" y="3537744"/>
            <a:ext cx="8255808" cy="623331"/>
          </a:xfrm>
        </p:spPr>
        <p:txBody>
          <a:bodyPr/>
          <a:lstStyle/>
          <a:p>
            <a:pPr algn="ctr"/>
            <a:r>
              <a:rPr lang="en-US" sz="2400" dirty="0">
                <a:solidFill>
                  <a:srgbClr val="0055B7"/>
                </a:solidFill>
              </a:rPr>
              <a:t>What does This mean for US?</a:t>
            </a:r>
          </a:p>
        </p:txBody>
      </p:sp>
      <p:sp>
        <p:nvSpPr>
          <p:cNvPr id="5" name="Rectangle 4">
            <a:extLst>
              <a:ext uri="{FF2B5EF4-FFF2-40B4-BE49-F238E27FC236}">
                <a16:creationId xmlns:a16="http://schemas.microsoft.com/office/drawing/2014/main" id="{3F3D1509-933F-4EF8-BA1F-E5EFCA24FD9B}"/>
              </a:ext>
            </a:extLst>
          </p:cNvPr>
          <p:cNvSpPr/>
          <p:nvPr/>
        </p:nvSpPr>
        <p:spPr>
          <a:xfrm>
            <a:off x="693284" y="1648420"/>
            <a:ext cx="7512784" cy="1323439"/>
          </a:xfrm>
          <a:prstGeom prst="rect">
            <a:avLst/>
          </a:prstGeom>
        </p:spPr>
        <p:txBody>
          <a:bodyPr wrap="square">
            <a:spAutoFit/>
          </a:bodyPr>
          <a:lstStyle/>
          <a:p>
            <a:pPr algn="ctr"/>
            <a:r>
              <a:rPr lang="en-US" sz="2000" dirty="0"/>
              <a:t>As research becomes more collaborative and interdisciplinary, we need to ensure we are accurately assigning credit and responsibility for our work. Doing so can also foster collegiality, collaboration and accountability. </a:t>
            </a:r>
          </a:p>
        </p:txBody>
      </p:sp>
      <p:pic>
        <p:nvPicPr>
          <p:cNvPr id="8" name="Picture 7">
            <a:extLst>
              <a:ext uri="{FF2B5EF4-FFF2-40B4-BE49-F238E27FC236}">
                <a16:creationId xmlns:a16="http://schemas.microsoft.com/office/drawing/2014/main" id="{CAA83F14-38F9-4715-8AA6-A8EAD37675B4}"/>
              </a:ext>
            </a:extLst>
          </p:cNvPr>
          <p:cNvPicPr>
            <a:picLocks noChangeAspect="1"/>
          </p:cNvPicPr>
          <p:nvPr/>
        </p:nvPicPr>
        <p:blipFill>
          <a:blip r:embed="rId3"/>
          <a:stretch>
            <a:fillRect/>
          </a:stretch>
        </p:blipFill>
        <p:spPr>
          <a:xfrm>
            <a:off x="135890" y="123478"/>
            <a:ext cx="8872219" cy="550391"/>
          </a:xfrm>
          <a:prstGeom prst="rect">
            <a:avLst/>
          </a:prstGeom>
        </p:spPr>
      </p:pic>
      <p:pic>
        <p:nvPicPr>
          <p:cNvPr id="13" name="Picture 12">
            <a:extLst>
              <a:ext uri="{FF2B5EF4-FFF2-40B4-BE49-F238E27FC236}">
                <a16:creationId xmlns:a16="http://schemas.microsoft.com/office/drawing/2014/main" id="{E149D1D5-125A-4C4C-9A24-4DCD4E231EDC}"/>
              </a:ext>
            </a:extLst>
          </p:cNvPr>
          <p:cNvPicPr>
            <a:picLocks noChangeAspect="1"/>
          </p:cNvPicPr>
          <p:nvPr/>
        </p:nvPicPr>
        <p:blipFill>
          <a:blip r:embed="rId3"/>
          <a:stretch>
            <a:fillRect/>
          </a:stretch>
        </p:blipFill>
        <p:spPr>
          <a:xfrm rot="10800000">
            <a:off x="135889" y="4469631"/>
            <a:ext cx="8872219" cy="550391"/>
          </a:xfrm>
          <a:prstGeom prst="rect">
            <a:avLst/>
          </a:prstGeom>
        </p:spPr>
      </p:pic>
    </p:spTree>
    <p:extLst>
      <p:ext uri="{BB962C8B-B14F-4D97-AF65-F5344CB8AC3E}">
        <p14:creationId xmlns:p14="http://schemas.microsoft.com/office/powerpoint/2010/main" val="2187734274"/>
      </p:ext>
    </p:extLst>
  </p:cSld>
  <p:clrMapOvr>
    <a:masterClrMapping/>
  </p:clrMapOvr>
</p:sld>
</file>

<file path=ppt/theme/theme1.xml><?xml version="1.0" encoding="utf-8"?>
<a:theme xmlns:a="http://schemas.openxmlformats.org/drawingml/2006/main" name="Office Theme">
  <a:themeElements>
    <a:clrScheme name="UBC Brand 1">
      <a:dk1>
        <a:srgbClr val="002040"/>
      </a:dk1>
      <a:lt1>
        <a:sysClr val="window" lastClr="FFFFFF"/>
      </a:lt1>
      <a:dk2>
        <a:srgbClr val="486B7F"/>
      </a:dk2>
      <a:lt2>
        <a:srgbClr val="EEECE1"/>
      </a:lt2>
      <a:accent1>
        <a:srgbClr val="002040"/>
      </a:accent1>
      <a:accent2>
        <a:srgbClr val="2E526B"/>
      </a:accent2>
      <a:accent3>
        <a:srgbClr val="6A8999"/>
      </a:accent3>
      <a:accent4>
        <a:srgbClr val="A7B9C1"/>
      </a:accent4>
      <a:accent5>
        <a:srgbClr val="BECBD0"/>
      </a:accent5>
      <a:accent6>
        <a:srgbClr val="D0DCDF"/>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8451</TotalTime>
  <Words>3167</Words>
  <Application>Microsoft Macintosh PowerPoint</Application>
  <PresentationFormat>On-screen Show (16:9)</PresentationFormat>
  <Paragraphs>242</Paragraphs>
  <Slides>22</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Whitney Book</vt:lpstr>
      <vt:lpstr>WhitneyHTF-Bold</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UBC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Ann Goncalves</dc:creator>
  <cp:lastModifiedBy>Deb Chen</cp:lastModifiedBy>
  <cp:revision>426</cp:revision>
  <cp:lastPrinted>2016-07-11T18:15:24Z</cp:lastPrinted>
  <dcterms:created xsi:type="dcterms:W3CDTF">2010-06-15T20:07:28Z</dcterms:created>
  <dcterms:modified xsi:type="dcterms:W3CDTF">2021-01-19T19:12:52Z</dcterms:modified>
</cp:coreProperties>
</file>