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343" r:id="rId2"/>
    <p:sldId id="344" r:id="rId3"/>
    <p:sldId id="358" r:id="rId4"/>
    <p:sldId id="291" r:id="rId5"/>
    <p:sldId id="311" r:id="rId6"/>
    <p:sldId id="313" r:id="rId7"/>
    <p:sldId id="312" r:id="rId8"/>
    <p:sldId id="319" r:id="rId9"/>
    <p:sldId id="307" r:id="rId10"/>
    <p:sldId id="295" r:id="rId11"/>
    <p:sldId id="305" r:id="rId12"/>
    <p:sldId id="297" r:id="rId13"/>
    <p:sldId id="335" r:id="rId14"/>
    <p:sldId id="345" r:id="rId15"/>
    <p:sldId id="352" r:id="rId16"/>
    <p:sldId id="353" r:id="rId17"/>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 Chen" initials="DC" lastIdx="2" clrIdx="0">
    <p:extLst>
      <p:ext uri="{19B8F6BF-5375-455C-9EA6-DF929625EA0E}">
        <p15:presenceInfo xmlns:p15="http://schemas.microsoft.com/office/powerpoint/2012/main" userId="4ed18398129adc7a" providerId="Windows Live"/>
      </p:ext>
    </p:extLst>
  </p:cmAuthor>
  <p:cmAuthor id="2" name="Madden, Ariane" initials="MA" lastIdx="1" clrIdx="1">
    <p:extLst>
      <p:ext uri="{19B8F6BF-5375-455C-9EA6-DF929625EA0E}">
        <p15:presenceInfo xmlns:p15="http://schemas.microsoft.com/office/powerpoint/2012/main" userId="S-1-5-21-3458574638-2780845101-4193349012-169993" providerId="AD"/>
      </p:ext>
    </p:extLst>
  </p:cmAuthor>
  <p:cmAuthor id="3" name="Martyn, Greg" initials="MG" lastIdx="7"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121A2C"/>
    <a:srgbClr val="5B923C"/>
    <a:srgbClr val="0680FF"/>
    <a:srgbClr val="0C2344"/>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92"/>
    <p:restoredTop sz="64902" autoAdjust="0"/>
  </p:normalViewPr>
  <p:slideViewPr>
    <p:cSldViewPr snapToObjects="1">
      <p:cViewPr varScale="1">
        <p:scale>
          <a:sx n="96" d="100"/>
          <a:sy n="96" d="100"/>
        </p:scale>
        <p:origin x="2240" y="160"/>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2/24/21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2/24/21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doi.org/10.1097/00001888-200601000-00010" TargetMode="External"/><Relationship Id="rId3" Type="http://schemas.openxmlformats.org/officeDocument/2006/relationships/hyperlink" Target="https://www.nature.com/articles/d41586-018-05895-3" TargetMode="External"/><Relationship Id="rId7" Type="http://schemas.openxmlformats.org/officeDocument/2006/relationships/hyperlink" Target="https://www.grad.ubc.ca/intellectual-property-guide/documenting-record-keeping"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file:///Volumes/Scholarly%20Integrity/c.%20Website%20Content/03.%20Resources/Emerging%20Topics/&#8226;https:/research.columbia.edu/sites/default/files/content/RCT%20content/ReaDI%20Program/tutorial_LabNotebook_V9.pdf" TargetMode="External"/><Relationship Id="rId5" Type="http://schemas.openxmlformats.org/officeDocument/2006/relationships/hyperlink" Target="https://researchdata.library.ubc.ca/files/2019/01/FileName_Guidelines_20140410_v03.pdf" TargetMode="External"/><Relationship Id="rId4" Type="http://schemas.openxmlformats.org/officeDocument/2006/relationships/hyperlink" Target="https://wiki.ubc.ca/images/b/b5/Draft_UBCLibraryDigitalPreservationFileFormatPolicy.pdf"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ps.org/programs/education/ethics/upload/Ethics-Case-Studies-Teacher-Edition.pdf"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research.ubc.ca/" TargetMode="External"/><Relationship Id="rId5" Type="http://schemas.openxmlformats.org/officeDocument/2006/relationships/hyperlink" Target="https://gradstudies.ok.ubc.ca/" TargetMode="External"/><Relationship Id="rId4" Type="http://schemas.openxmlformats.org/officeDocument/2006/relationships/hyperlink" Target="https://grad.ubc.ca/"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622799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1" dirty="0"/>
              <a:t>Guides &amp; Resources</a:t>
            </a:r>
          </a:p>
          <a:p>
            <a:pPr marL="285750" indent="-285750">
              <a:buFont typeface="Arial" panose="020B0604020202020204" pitchFamily="34" charset="0"/>
              <a:buChar char="•"/>
            </a:pPr>
            <a:r>
              <a:rPr lang="en-US" sz="1200" dirty="0"/>
              <a:t>Nature: </a:t>
            </a:r>
            <a:r>
              <a:rPr lang="en-US" sz="1200" dirty="0">
                <a:hlinkClick r:id="rId3"/>
              </a:rPr>
              <a:t>How to pick an electronic laboratory notebook</a:t>
            </a:r>
            <a:r>
              <a:rPr lang="en-US" sz="1200" dirty="0"/>
              <a:t>: https://</a:t>
            </a:r>
            <a:r>
              <a:rPr lang="en-US" sz="1200" dirty="0" err="1"/>
              <a:t>www.nature.com</a:t>
            </a:r>
            <a:r>
              <a:rPr lang="en-US" sz="1200" dirty="0"/>
              <a:t>/articles/d41586-018-05895-3</a:t>
            </a:r>
          </a:p>
          <a:p>
            <a:pPr marL="285750" lvl="0" indent="-285750">
              <a:buFont typeface="Arial" panose="020B0604020202020204" pitchFamily="34" charset="0"/>
              <a:buChar char="•"/>
            </a:pPr>
            <a:r>
              <a:rPr lang="en-US" sz="1200" dirty="0"/>
              <a:t>UBC Library: </a:t>
            </a:r>
            <a:r>
              <a:rPr lang="en-US" sz="1200" u="sng" dirty="0">
                <a:hlinkClick r:id="rId4"/>
              </a:rPr>
              <a:t>Digital Preservation File Format Policy=</a:t>
            </a:r>
            <a:r>
              <a:rPr lang="en-US" sz="1200" dirty="0"/>
              <a:t> https://</a:t>
            </a:r>
            <a:r>
              <a:rPr lang="en-US" sz="1200" dirty="0" err="1"/>
              <a:t>wiki.ubc.ca</a:t>
            </a:r>
            <a:r>
              <a:rPr lang="en-US" sz="1200" dirty="0"/>
              <a:t>/images/b/b5/</a:t>
            </a:r>
            <a:r>
              <a:rPr lang="en-US" sz="1200" dirty="0" err="1"/>
              <a:t>Draft_UBCLibraryDigitalPreservationFileFormatPolicy.pdf</a:t>
            </a:r>
            <a:endParaRPr lang="en-CA" sz="1200" dirty="0"/>
          </a:p>
          <a:p>
            <a:pPr marL="285750" lvl="0" indent="-285750">
              <a:buFont typeface="Arial" panose="020B0604020202020204" pitchFamily="34" charset="0"/>
              <a:buChar char="•"/>
            </a:pPr>
            <a:r>
              <a:rPr lang="en-US" sz="1200" dirty="0"/>
              <a:t>UBC Library: </a:t>
            </a:r>
            <a:r>
              <a:rPr lang="en-US" sz="1200" u="sng" dirty="0">
                <a:hlinkClick r:id="rId5"/>
              </a:rPr>
              <a:t>File Naming Guidelines</a:t>
            </a:r>
            <a:r>
              <a:rPr lang="en-US" sz="1200" u="sng" dirty="0"/>
              <a:t>: https://</a:t>
            </a:r>
            <a:r>
              <a:rPr lang="en-US" sz="1200" u="sng" dirty="0" err="1"/>
              <a:t>researchdata.library.ubc.ca</a:t>
            </a:r>
            <a:r>
              <a:rPr lang="en-US" sz="1200" u="sng" dirty="0"/>
              <a:t>/files/2019/01/FileName_Guidelines_20140410_v03.pdf</a:t>
            </a:r>
          </a:p>
          <a:p>
            <a:pPr marL="285750" lvl="0" indent="-285750">
              <a:buFont typeface="Arial" panose="020B0604020202020204" pitchFamily="34" charset="0"/>
              <a:buChar char="•"/>
            </a:pPr>
            <a:r>
              <a:rPr lang="en-US" sz="1200" dirty="0"/>
              <a:t>Columbia University </a:t>
            </a:r>
            <a:r>
              <a:rPr lang="en-US" sz="1200" dirty="0" err="1"/>
              <a:t>ReaDI</a:t>
            </a:r>
            <a:r>
              <a:rPr lang="en-US" sz="1200" dirty="0"/>
              <a:t> Program: </a:t>
            </a:r>
            <a:r>
              <a:rPr lang="en-US" sz="1200" u="sng" dirty="0">
                <a:hlinkClick r:id="rId6"/>
              </a:rPr>
              <a:t>Good Laboratory Notebook Practices</a:t>
            </a:r>
            <a:r>
              <a:rPr lang="en-US" sz="1200" u="sng" dirty="0"/>
              <a:t>: file:///Volumes/Scholarly%20Integrity/c.%20Website%20Content/03.%20Resources/Emerging%20Topics/•https:/</a:t>
            </a:r>
            <a:r>
              <a:rPr lang="en-US" sz="1200" u="sng" dirty="0" err="1"/>
              <a:t>research.columbia.edu</a:t>
            </a:r>
            <a:r>
              <a:rPr lang="en-US" sz="1200" u="sng" dirty="0"/>
              <a:t>/sites/default/files/content/RCT%20content/ReaDI%20Program/tutorial_LabNotebook_V9.pdf</a:t>
            </a:r>
          </a:p>
          <a:p>
            <a:pPr lvl="0"/>
            <a:endParaRPr lang="en-US" sz="800" dirty="0"/>
          </a:p>
          <a:p>
            <a:r>
              <a:rPr lang="en-US" sz="1200" b="1" dirty="0"/>
              <a:t>Further Reading</a:t>
            </a:r>
          </a:p>
          <a:p>
            <a:pPr marL="285750" indent="-285750">
              <a:buFont typeface="Arial" panose="020B0604020202020204" pitchFamily="34" charset="0"/>
              <a:buChar char="•"/>
            </a:pPr>
            <a:r>
              <a:rPr lang="en-US" sz="1200" dirty="0"/>
              <a:t>UBC Graduate &amp; Postdoctoral Studies: </a:t>
            </a:r>
            <a:r>
              <a:rPr lang="en-US" sz="1200" u="sng" dirty="0">
                <a:hlinkClick r:id="rId7"/>
              </a:rPr>
              <a:t>Documenting and Record Keeping</a:t>
            </a:r>
            <a:r>
              <a:rPr lang="en-US" sz="1200" dirty="0"/>
              <a:t>: https://</a:t>
            </a:r>
            <a:r>
              <a:rPr lang="en-US" sz="1200" dirty="0" err="1"/>
              <a:t>www.grad.ubc.ca</a:t>
            </a:r>
            <a:r>
              <a:rPr lang="en-US" sz="1200" dirty="0"/>
              <a:t>/intellectual-property-guide/documenting-record-keeping</a:t>
            </a:r>
          </a:p>
          <a:p>
            <a:pPr marL="285750" indent="-285750">
              <a:buFont typeface="Arial" panose="020B0604020202020204" pitchFamily="34" charset="0"/>
              <a:buChar char="•"/>
            </a:pPr>
            <a:r>
              <a:rPr lang="en-CA" sz="1200" dirty="0"/>
              <a:t>Schreier, </a:t>
            </a:r>
            <a:r>
              <a:rPr lang="en-CA" sz="1200" i="1" dirty="0"/>
              <a:t>et al. </a:t>
            </a:r>
            <a:r>
              <a:rPr lang="en-CA" sz="1200" dirty="0"/>
              <a:t>(2006)</a:t>
            </a:r>
            <a:r>
              <a:rPr lang="en-CA" sz="1200" i="1" dirty="0"/>
              <a:t>:</a:t>
            </a:r>
            <a:r>
              <a:rPr lang="en-CA" sz="1200" dirty="0"/>
              <a:t> </a:t>
            </a:r>
            <a:r>
              <a:rPr lang="en-US" sz="1200" u="sng" dirty="0">
                <a:hlinkClick r:id="rId8"/>
              </a:rPr>
              <a:t>Academic research record-keeping: best practices for individuals, group leaders, and institutions</a:t>
            </a:r>
            <a:r>
              <a:rPr lang="en-CA" sz="1200" dirty="0"/>
              <a:t>: https://</a:t>
            </a:r>
            <a:r>
              <a:rPr lang="en-CA" sz="1200" dirty="0" err="1"/>
              <a:t>doi.org</a:t>
            </a:r>
            <a:r>
              <a:rPr lang="en-CA" sz="1200" dirty="0"/>
              <a:t>/10.1097/00001888-200601000-00010</a:t>
            </a:r>
            <a:endParaRPr lang="en-US" sz="120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i="1" u="none"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10</a:t>
            </a:fld>
            <a:endParaRPr lang="en-US" altLang="en-US"/>
          </a:p>
        </p:txBody>
      </p:sp>
    </p:spTree>
    <p:extLst>
      <p:ext uri="{BB962C8B-B14F-4D97-AF65-F5344CB8AC3E}">
        <p14:creationId xmlns:p14="http://schemas.microsoft.com/office/powerpoint/2010/main" val="3485243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13</a:t>
            </a:fld>
            <a:endParaRPr lang="en-US" altLang="en-US"/>
          </a:p>
        </p:txBody>
      </p:sp>
    </p:spTree>
    <p:extLst>
      <p:ext uri="{BB962C8B-B14F-4D97-AF65-F5344CB8AC3E}">
        <p14:creationId xmlns:p14="http://schemas.microsoft.com/office/powerpoint/2010/main" val="3111457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CA" sz="1200" i="1" kern="1200" dirty="0">
                <a:solidFill>
                  <a:schemeClr val="tx1"/>
                </a:solidFill>
                <a:effectLst/>
                <a:latin typeface="+mn-lt"/>
                <a:ea typeface="MS PGothic" panose="020B0600070205080204" pitchFamily="34" charset="-128"/>
                <a:cs typeface="ＭＳ Ｐゴシック"/>
              </a:rPr>
              <a:t>Modified for the UBC context. Used with Permission. </a:t>
            </a:r>
            <a:r>
              <a:rPr lang="en-US" sz="1200" i="1" kern="1200" dirty="0">
                <a:solidFill>
                  <a:schemeClr val="tx1"/>
                </a:solidFill>
                <a:effectLst/>
                <a:latin typeface="+mn-lt"/>
                <a:ea typeface="MS PGothic" panose="020B0600070205080204" pitchFamily="34" charset="-128"/>
                <a:cs typeface="ＭＳ Ｐゴシック"/>
              </a:rPr>
              <a:t>Adapted from American Physical Society Task Force for Ethics Education. Ethics Case Studies. Page 11. Available at: </a:t>
            </a:r>
            <a:r>
              <a:rPr lang="en-US" sz="1200" i="1" u="sng" kern="1200" dirty="0">
                <a:solidFill>
                  <a:schemeClr val="tx1"/>
                </a:solidFill>
                <a:effectLst/>
                <a:latin typeface="+mn-lt"/>
                <a:ea typeface="MS PGothic" panose="020B0600070205080204" pitchFamily="34" charset="-128"/>
                <a:cs typeface="ＭＳ Ｐゴシック"/>
                <a:hlinkClick r:id="rId3"/>
              </a:rPr>
              <a:t>https://www.aps.org/programs/education/ethics/upload/Ethics-Case-Studies-Teacher-Edition.pdf</a:t>
            </a:r>
            <a:r>
              <a:rPr lang="en-US" sz="1200" i="1" kern="1200" dirty="0">
                <a:solidFill>
                  <a:schemeClr val="tx1"/>
                </a:solidFill>
                <a:effectLst/>
                <a:latin typeface="+mn-lt"/>
                <a:ea typeface="MS PGothic" panose="020B0600070205080204" pitchFamily="34" charset="-128"/>
                <a:cs typeface="ＭＳ Ｐゴシック"/>
              </a:rPr>
              <a:t> </a:t>
            </a:r>
            <a:endParaRPr lang="en-CA" sz="1200" i="1" kern="1200" dirty="0">
              <a:solidFill>
                <a:schemeClr val="tx1"/>
              </a:solidFill>
              <a:effectLst/>
              <a:latin typeface="+mn-lt"/>
              <a:ea typeface="MS PGothic" panose="020B0600070205080204" pitchFamily="34" charset="-128"/>
              <a:cs typeface="ＭＳ Ｐゴシック"/>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u="sng" dirty="0"/>
              <a:t>Facilitator’s Notes</a:t>
            </a:r>
          </a:p>
          <a:p>
            <a:r>
              <a:rPr lang="en-CA" sz="1200" kern="1200" dirty="0">
                <a:solidFill>
                  <a:schemeClr val="tx1"/>
                </a:solidFill>
                <a:effectLst/>
                <a:latin typeface="+mn-lt"/>
                <a:ea typeface="MS PGothic" panose="020B0600070205080204" pitchFamily="34" charset="-128"/>
                <a:cs typeface="ＭＳ Ｐゴシック"/>
              </a:rPr>
              <a:t>First, it is useful to recognize that there may be several explanations for the “missing” data. Among these are: </a:t>
            </a:r>
          </a:p>
          <a:p>
            <a:pPr marL="685800" lvl="1" indent="-228600">
              <a:buFont typeface="+mj-lt"/>
              <a:buAutoNum type="arabicPeriod"/>
            </a:pPr>
            <a:r>
              <a:rPr lang="en-CA" sz="1200" kern="1200" dirty="0">
                <a:solidFill>
                  <a:schemeClr val="tx1"/>
                </a:solidFill>
                <a:effectLst/>
                <a:latin typeface="+mn-lt"/>
                <a:ea typeface="MS PGothic" panose="020B0600070205080204" pitchFamily="34" charset="-128"/>
                <a:cs typeface="ＭＳ Ｐゴシック"/>
              </a:rPr>
              <a:t>The missing data was acquired by someone else who maintained a separate record and stored computer files differently.</a:t>
            </a:r>
          </a:p>
          <a:p>
            <a:pPr marL="685800" lvl="1" indent="-228600">
              <a:buFont typeface="+mj-lt"/>
              <a:buAutoNum type="arabicPeriod"/>
            </a:pPr>
            <a:r>
              <a:rPr lang="en-CA" sz="1200" kern="1200" dirty="0">
                <a:solidFill>
                  <a:schemeClr val="tx1"/>
                </a:solidFill>
                <a:effectLst/>
                <a:latin typeface="+mn-lt"/>
                <a:ea typeface="MS PGothic" panose="020B0600070205080204" pitchFamily="34" charset="-128"/>
                <a:cs typeface="ＭＳ Ｐゴシック"/>
              </a:rPr>
              <a:t>The missing data was acquired by the same person who acquired the rest of the data, but for some reason the records were not maintained in the same fashion.</a:t>
            </a:r>
          </a:p>
          <a:p>
            <a:pPr marL="685800" lvl="1" indent="-228600">
              <a:buFont typeface="+mj-lt"/>
              <a:buAutoNum type="arabicPeriod"/>
            </a:pPr>
            <a:r>
              <a:rPr lang="en-CA" sz="1200" kern="1200" dirty="0">
                <a:solidFill>
                  <a:schemeClr val="tx1"/>
                </a:solidFill>
                <a:effectLst/>
                <a:latin typeface="+mn-lt"/>
                <a:ea typeface="MS PGothic" panose="020B0600070205080204" pitchFamily="34" charset="-128"/>
                <a:cs typeface="ＭＳ Ｐゴシック"/>
              </a:rPr>
              <a:t>The missing data, in fact, never existed. </a:t>
            </a:r>
          </a:p>
          <a:p>
            <a:r>
              <a:rPr lang="en-CA" sz="1200" kern="1200" dirty="0">
                <a:solidFill>
                  <a:schemeClr val="tx1"/>
                </a:solidFill>
                <a:effectLst/>
                <a:latin typeface="+mn-lt"/>
                <a:ea typeface="MS PGothic" panose="020B0600070205080204" pitchFamily="34" charset="-128"/>
                <a:cs typeface="ＭＳ Ｐゴシック"/>
              </a:rPr>
              <a:t>Of these three possibilities, only the third involves serious misconduct, while the other two possibilities involve problems in record keeping.</a:t>
            </a:r>
          </a:p>
          <a:p>
            <a:endParaRPr lang="en-CA" sz="1200" kern="1200" dirty="0">
              <a:solidFill>
                <a:schemeClr val="tx1"/>
              </a:solidFill>
              <a:effectLst/>
              <a:latin typeface="+mn-lt"/>
              <a:ea typeface="MS PGothic" panose="020B0600070205080204" pitchFamily="34" charset="-128"/>
              <a:cs typeface="ＭＳ Ｐゴシック"/>
            </a:endParaRPr>
          </a:p>
          <a:p>
            <a:r>
              <a:rPr lang="en-CA" sz="1200" kern="1200" dirty="0">
                <a:solidFill>
                  <a:schemeClr val="tx1"/>
                </a:solidFill>
                <a:effectLst/>
                <a:latin typeface="+mn-lt"/>
                <a:ea typeface="MS PGothic" panose="020B0600070205080204" pitchFamily="34" charset="-128"/>
                <a:cs typeface="ＭＳ Ｐゴシック"/>
              </a:rPr>
              <a:t>Given the information Blake has at this point, it is premature to conclude that misconduct has taken place. A logical first step is to find out if other people were involved in acquiring data for the publication in question. </a:t>
            </a:r>
          </a:p>
          <a:p>
            <a:endParaRPr lang="en-CA" sz="1200" kern="1200" dirty="0">
              <a:solidFill>
                <a:schemeClr val="tx1"/>
              </a:solidFill>
              <a:effectLst/>
              <a:latin typeface="+mn-lt"/>
              <a:ea typeface="MS PGothic" panose="020B0600070205080204" pitchFamily="34" charset="-128"/>
              <a:cs typeface="ＭＳ Ｐゴシック"/>
            </a:endParaRPr>
          </a:p>
          <a:p>
            <a:r>
              <a:rPr lang="en-CA" sz="1200" kern="1200" dirty="0">
                <a:solidFill>
                  <a:schemeClr val="tx1"/>
                </a:solidFill>
                <a:effectLst/>
                <a:latin typeface="+mn-lt"/>
                <a:ea typeface="MS PGothic" panose="020B0600070205080204" pitchFamily="34" charset="-128"/>
                <a:cs typeface="ＭＳ Ｐゴシック"/>
              </a:rPr>
              <a:t>If Blake is unable to track down the missing data this way, they could ask their research advisor about it directly. It is more likely that this is just a record keeping problem; it would be important avoid any questions that sound accusatory.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r>
              <a:rPr lang="en-CA" sz="1200" kern="1200" dirty="0">
                <a:solidFill>
                  <a:schemeClr val="tx1"/>
                </a:solidFill>
                <a:effectLst/>
                <a:latin typeface="+mn-lt"/>
                <a:ea typeface="MS PGothic" panose="020B0600070205080204" pitchFamily="34" charset="-128"/>
                <a:cs typeface="ＭＳ Ｐゴシック"/>
              </a:rPr>
              <a:t>Finally, it is worth noting that careful record keeping can help prevent misunderstandings. If someone else was had collected the missing data, a cross-reference in the two research records would have been helpful. Similarly, if one person accumulated all of the data but the information was stored differently, that point should be noted in his or her research records.</a:t>
            </a:r>
          </a:p>
          <a:p>
            <a:endParaRPr lang="en-US" sz="1200" kern="1200" dirty="0">
              <a:solidFill>
                <a:schemeClr val="tx1"/>
              </a:solidFill>
              <a:effectLst/>
              <a:latin typeface="+mn-lt"/>
              <a:ea typeface="MS PGothic" panose="020B0600070205080204" pitchFamily="34" charset="-128"/>
              <a:cs typeface="ＭＳ Ｐゴシック"/>
            </a:endParaRPr>
          </a:p>
          <a:p>
            <a:r>
              <a:rPr lang="en-US" sz="1200" b="1" u="sng" kern="1200" dirty="0">
                <a:solidFill>
                  <a:schemeClr val="tx1"/>
                </a:solidFill>
                <a:effectLst/>
                <a:latin typeface="+mn-lt"/>
                <a:ea typeface="MS PGothic" panose="020B0600070205080204" pitchFamily="34" charset="-128"/>
                <a:cs typeface="ＭＳ Ｐゴシック"/>
              </a:rPr>
              <a:t>Additional Discussion Questions</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pitchFamily="34" charset="-128"/>
                <a:cs typeface="ＭＳ Ｐゴシック"/>
              </a:rPr>
              <a:t>Who could Blake consult with?</a:t>
            </a:r>
          </a:p>
          <a:p>
            <a:pPr marL="457200" lvl="1" indent="0">
              <a:buFont typeface="Arial" panose="020B0604020202020204" pitchFamily="34" charset="0"/>
              <a:buNone/>
            </a:pPr>
            <a:r>
              <a:rPr lang="en-CA" sz="1200" kern="1200" dirty="0">
                <a:solidFill>
                  <a:schemeClr val="tx1"/>
                </a:solidFill>
                <a:effectLst/>
                <a:latin typeface="+mn-lt"/>
                <a:ea typeface="MS PGothic" panose="020B0600070205080204" pitchFamily="34" charset="-128"/>
                <a:cs typeface="ＭＳ Ｐゴシック"/>
              </a:rPr>
              <a:t>It is not necessarily wise to talk to fellow graduate students about the issue. It is not clear that they will have the experience or perspective to assess the situation and Blake may unwittingly start unfounded rumors about your research group.</a:t>
            </a:r>
          </a:p>
          <a:p>
            <a:pPr marL="457200" lvl="1" indent="0">
              <a:buFont typeface="Arial" panose="020B0604020202020204" pitchFamily="34" charset="0"/>
              <a:buNone/>
            </a:pPr>
            <a:endParaRPr lang="en-CA" sz="1200" kern="1200" dirty="0">
              <a:solidFill>
                <a:schemeClr val="tx1"/>
              </a:solidFill>
              <a:effectLst/>
              <a:latin typeface="+mn-lt"/>
              <a:ea typeface="MS PGothic" panose="020B0600070205080204" pitchFamily="34" charset="-128"/>
              <a:cs typeface="ＭＳ Ｐゴシック"/>
            </a:endParaRPr>
          </a:p>
          <a:p>
            <a:pPr marL="457200" lvl="1" indent="0">
              <a:buFont typeface="Arial" panose="020B0604020202020204" pitchFamily="34" charset="0"/>
              <a:buNone/>
            </a:pPr>
            <a:r>
              <a:rPr lang="en-CA" sz="1200" kern="1200" dirty="0">
                <a:solidFill>
                  <a:schemeClr val="tx1"/>
                </a:solidFill>
                <a:effectLst/>
                <a:latin typeface="+mn-lt"/>
                <a:ea typeface="MS PGothic" panose="020B0600070205080204" pitchFamily="34" charset="-128"/>
                <a:cs typeface="ＭＳ Ｐゴシック"/>
              </a:rPr>
              <a:t>Blake could consider talking to the department head if they think they are </a:t>
            </a:r>
            <a:r>
              <a:rPr lang="en-CA" sz="1200" strike="sngStrike" kern="1200" dirty="0">
                <a:solidFill>
                  <a:schemeClr val="tx1"/>
                </a:solidFill>
                <a:effectLst/>
                <a:latin typeface="+mn-lt"/>
                <a:ea typeface="MS PGothic" panose="020B0600070205080204" pitchFamily="34" charset="-128"/>
                <a:cs typeface="ＭＳ Ｐゴシック"/>
              </a:rPr>
              <a:t>he or she is </a:t>
            </a:r>
            <a:r>
              <a:rPr lang="en-CA" sz="1200" kern="1200" dirty="0">
                <a:solidFill>
                  <a:schemeClr val="tx1"/>
                </a:solidFill>
                <a:effectLst/>
                <a:latin typeface="+mn-lt"/>
                <a:ea typeface="MS PGothic" panose="020B0600070205080204" pitchFamily="34" charset="-128"/>
                <a:cs typeface="ＭＳ Ｐゴシック"/>
              </a:rPr>
              <a:t>an objective third party. They could also reach out to the Dean’s Office at the </a:t>
            </a:r>
            <a:r>
              <a:rPr lang="en-CA" sz="1200" u="sng" kern="1200" dirty="0">
                <a:solidFill>
                  <a:schemeClr val="tx1"/>
                </a:solidFill>
                <a:effectLst/>
                <a:latin typeface="+mn-lt"/>
                <a:ea typeface="MS PGothic" panose="020B0600070205080204" pitchFamily="34" charset="-128"/>
                <a:cs typeface="ＭＳ Ｐゴシック"/>
                <a:hlinkClick r:id="rId4"/>
              </a:rPr>
              <a:t>Faculty of Graduate and Postdoctoral Studies</a:t>
            </a:r>
            <a:r>
              <a:rPr lang="en-CA" sz="1200" kern="1200" dirty="0">
                <a:solidFill>
                  <a:schemeClr val="tx1"/>
                </a:solidFill>
                <a:effectLst/>
                <a:latin typeface="+mn-lt"/>
                <a:ea typeface="MS PGothic" panose="020B0600070205080204" pitchFamily="34" charset="-128"/>
                <a:cs typeface="ＭＳ Ｐゴシック"/>
              </a:rPr>
              <a:t> (Vancouver), Dean’s Office at the </a:t>
            </a:r>
            <a:r>
              <a:rPr lang="en-CA" sz="1200" u="sng" kern="1200" dirty="0">
                <a:solidFill>
                  <a:schemeClr val="tx1"/>
                </a:solidFill>
                <a:effectLst/>
                <a:latin typeface="+mn-lt"/>
                <a:ea typeface="MS PGothic" panose="020B0600070205080204" pitchFamily="34" charset="-128"/>
                <a:cs typeface="ＭＳ Ｐゴシック"/>
                <a:hlinkClick r:id="rId5"/>
              </a:rPr>
              <a:t>College of Graduate Studies</a:t>
            </a:r>
            <a:r>
              <a:rPr lang="en-CA" sz="1200" kern="1200" dirty="0">
                <a:solidFill>
                  <a:schemeClr val="tx1"/>
                </a:solidFill>
                <a:effectLst/>
                <a:latin typeface="+mn-lt"/>
                <a:ea typeface="MS PGothic" panose="020B0600070205080204" pitchFamily="34" charset="-128"/>
                <a:cs typeface="ＭＳ Ｐゴシック"/>
              </a:rPr>
              <a:t> (Okanagan), or the </a:t>
            </a:r>
            <a:r>
              <a:rPr lang="en-CA" sz="1200" u="sng" kern="1200" dirty="0">
                <a:solidFill>
                  <a:schemeClr val="tx1"/>
                </a:solidFill>
                <a:effectLst/>
                <a:latin typeface="+mn-lt"/>
                <a:ea typeface="MS PGothic" panose="020B0600070205080204" pitchFamily="34" charset="-128"/>
                <a:cs typeface="ＭＳ Ｐゴシック"/>
                <a:hlinkClick r:id="rId6"/>
              </a:rPr>
              <a:t>Office of VP Research &amp; Innovation</a:t>
            </a:r>
            <a:r>
              <a:rPr lang="en-CA" sz="1200" kern="1200" dirty="0">
                <a:solidFill>
                  <a:schemeClr val="tx1"/>
                </a:solidFill>
                <a:effectLst/>
                <a:latin typeface="+mn-lt"/>
                <a:ea typeface="MS PGothic" panose="020B0600070205080204" pitchFamily="34" charset="-128"/>
                <a:cs typeface="ＭＳ Ｐゴシック"/>
              </a:rPr>
              <a:t>.</a:t>
            </a:r>
            <a:br>
              <a:rPr lang="en-US" sz="1200" kern="1200" dirty="0">
                <a:solidFill>
                  <a:schemeClr val="tx1"/>
                </a:solidFill>
                <a:effectLst/>
                <a:latin typeface="+mn-lt"/>
                <a:ea typeface="MS PGothic" panose="020B0600070205080204" pitchFamily="34" charset="-128"/>
                <a:cs typeface="ＭＳ Ｐゴシック"/>
              </a:rPr>
            </a:br>
            <a:r>
              <a:rPr lang="en-US" sz="1200" kern="1200" dirty="0">
                <a:solidFill>
                  <a:schemeClr val="tx1"/>
                </a:solidFill>
                <a:effectLst/>
                <a:latin typeface="+mn-lt"/>
                <a:ea typeface="MS PGothic" panose="020B0600070205080204" pitchFamily="34" charset="-128"/>
                <a:cs typeface="ＭＳ Ｐゴシック"/>
              </a:rPr>
              <a:t> </a:t>
            </a:r>
            <a:endParaRPr lang="en-CA" sz="1200" kern="1200" dirty="0">
              <a:solidFill>
                <a:schemeClr val="tx1"/>
              </a:solidFill>
              <a:effectLst/>
              <a:latin typeface="+mn-lt"/>
              <a:ea typeface="MS PGothic" panose="020B0600070205080204" pitchFamily="34" charset="-128"/>
              <a:cs typeface="ＭＳ Ｐゴシック"/>
            </a:endParaRP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15</a:t>
            </a:fld>
            <a:endParaRPr lang="en-US" altLang="en-US"/>
          </a:p>
        </p:txBody>
      </p:sp>
    </p:spTree>
    <p:extLst>
      <p:ext uri="{BB962C8B-B14F-4D97-AF65-F5344CB8AC3E}">
        <p14:creationId xmlns:p14="http://schemas.microsoft.com/office/powerpoint/2010/main" val="4167127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a:t>Facilitator’s Notes</a:t>
            </a:r>
          </a:p>
          <a:p>
            <a:r>
              <a:rPr lang="en-US" b="0" u="sng" dirty="0"/>
              <a:t>In the case of unreferenced excerpts and quotes</a:t>
            </a:r>
          </a:p>
          <a:p>
            <a:r>
              <a:rPr lang="en-US" b="0" dirty="0"/>
              <a:t>This incomplete record may impact Alex’s ability to use these passages in their writing. They will either spend extra time to identify the original sources and cite them appropriately or have to exclude these passages from </a:t>
            </a:r>
            <a:r>
              <a:rPr lang="en-US" b="0"/>
              <a:t>their writing. </a:t>
            </a:r>
            <a:r>
              <a:rPr lang="en-US" b="0" dirty="0"/>
              <a:t>Inclusion of excerpts and quotes without appropriate acknowledgement of the original source is a form of misconduct under the Scholarly Integrity Policy. </a:t>
            </a:r>
          </a:p>
          <a:p>
            <a:endParaRPr lang="en-US" b="0" dirty="0"/>
          </a:p>
          <a:p>
            <a:r>
              <a:rPr lang="en-US" b="0" u="sng" dirty="0"/>
              <a:t>In the case of missing raw data</a:t>
            </a:r>
          </a:p>
          <a:p>
            <a:r>
              <a:rPr lang="en-US" b="0" dirty="0"/>
              <a:t>This incomplete record may impact Alex’s ability to share their research findings in its entirety. They will be unable to claim intellectual property if their research findings were of great significance. This could also constitute a wasteful use of research funding and resources. </a:t>
            </a:r>
          </a:p>
          <a:p>
            <a:endParaRPr lang="en-US" b="0" dirty="0"/>
          </a:p>
          <a:p>
            <a:r>
              <a:rPr lang="en-US" b="0" dirty="0"/>
              <a:t>If Alex were ever involved in an investigation, this inaccurate research record may constitute a scholarly misconduct under the Scholarly Integrity Policy.</a:t>
            </a:r>
          </a:p>
          <a:p>
            <a:endParaRPr lang="en-US" b="1" dirty="0"/>
          </a:p>
          <a:p>
            <a:r>
              <a:rPr lang="en-US" b="1" dirty="0"/>
              <a:t>Additional Questions</a:t>
            </a:r>
          </a:p>
          <a:p>
            <a:pPr marL="171450" indent="-171450">
              <a:buFont typeface="Arial" panose="020B0604020202020204" pitchFamily="34" charset="0"/>
              <a:buChar char="•"/>
            </a:pPr>
            <a:r>
              <a:rPr lang="en-US" dirty="0"/>
              <a:t>How might this be prevented?</a:t>
            </a:r>
          </a:p>
          <a:p>
            <a:r>
              <a:rPr lang="en-US" dirty="0"/>
              <a:t>	Having a data management plan before embarking on the research.</a:t>
            </a:r>
          </a:p>
          <a:p>
            <a:r>
              <a:rPr lang="en-US" dirty="0"/>
              <a:t>	Orientation and ongoing training regarding record keeping best practices, the importance of accurate and complete records, and ownership of research products. </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16</a:t>
            </a:fld>
            <a:endParaRPr lang="en-US" altLang="en-US"/>
          </a:p>
        </p:txBody>
      </p:sp>
    </p:spTree>
    <p:extLst>
      <p:ext uri="{BB962C8B-B14F-4D97-AF65-F5344CB8AC3E}">
        <p14:creationId xmlns:p14="http://schemas.microsoft.com/office/powerpoint/2010/main" val="470832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315245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1254551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Define a research record and its components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importance of keeping an accurate and complete research record</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List at least 3 best practices of record keeping</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Reflect on your own current practice to identify one step you can take/implement to improve your research record</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What is a research record?</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dirty="0"/>
              <a:t>A clear and organized set of information that captures all relevant details for reconstructing the research process.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goes into a research record?</a:t>
            </a:r>
          </a:p>
          <a:p>
            <a:pPr lvl="1"/>
            <a:r>
              <a:rPr lang="en-US" dirty="0"/>
              <a:t>A detailed account of </a:t>
            </a:r>
            <a:r>
              <a:rPr lang="en-US" i="1" dirty="0"/>
              <a:t>every</a:t>
            </a:r>
            <a:r>
              <a:rPr lang="en-US" dirty="0"/>
              <a:t> planned and executed research activity with the amount of details that would enable another “skilled in the art” to determine: </a:t>
            </a:r>
          </a:p>
          <a:p>
            <a:pPr marL="825750" lvl="2" indent="-285750">
              <a:buFont typeface="Arial" panose="020B0604020202020204" pitchFamily="34" charset="0"/>
              <a:buChar char="•"/>
            </a:pPr>
            <a:r>
              <a:rPr lang="en-US" b="1" i="1" dirty="0"/>
              <a:t>where</a:t>
            </a:r>
            <a:r>
              <a:rPr lang="en-US" dirty="0"/>
              <a:t> the research materials were obtained</a:t>
            </a:r>
          </a:p>
          <a:p>
            <a:pPr marL="825750" lvl="2" indent="-285750">
              <a:buFont typeface="Arial" panose="020B0604020202020204" pitchFamily="34" charset="0"/>
              <a:buChar char="•"/>
            </a:pPr>
            <a:r>
              <a:rPr lang="en-US" b="1" i="1" dirty="0"/>
              <a:t>why, when and how </a:t>
            </a:r>
            <a:r>
              <a:rPr lang="en-US" dirty="0"/>
              <a:t>the data was generated, collected or analyzed</a:t>
            </a:r>
          </a:p>
          <a:p>
            <a:pPr marL="825750" lvl="2" indent="-285750">
              <a:buFont typeface="Arial" panose="020B0604020202020204" pitchFamily="34" charset="0"/>
              <a:buChar char="•"/>
            </a:pPr>
            <a:r>
              <a:rPr lang="en-US" b="1" i="1" dirty="0"/>
              <a:t>what</a:t>
            </a:r>
            <a:r>
              <a:rPr lang="en-US" dirty="0"/>
              <a:t> observations and interpretations were made, as well as the next steps. </a:t>
            </a:r>
            <a:endParaRPr lang="en-US" sz="500" dirty="0"/>
          </a:p>
          <a:p>
            <a:pPr lvl="1"/>
            <a:r>
              <a:rPr lang="en-US" dirty="0"/>
              <a:t>Good research records contain all necessary information to reconstruct and evaluate the research process. It should also include research fund-management documentation, evidence of approval (e.g., ethics applications) and records of communication between collaborators as appropriate. </a:t>
            </a: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Who owns the research record?</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The research record is considered a product of research, over which the university typically asserts ownership. This means that you cannot take your research data or records with you when you move to a different research group or when you leave the university. You will have to seek permission for continued access to these </a:t>
            </a:r>
            <a:r>
              <a:rPr lang="en-US" baseline="0"/>
              <a:t>research products. </a:t>
            </a:r>
            <a:endParaRPr lang="en-US" baseline="0"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UBC Graduate &amp; Postdoctoral Studies: Documenting and Record </a:t>
            </a:r>
            <a:r>
              <a:rPr lang="en-US" u="none" dirty="0"/>
              <a:t>Keeping. Available</a:t>
            </a:r>
            <a:r>
              <a:rPr lang="en-US" dirty="0"/>
              <a:t> at</a:t>
            </a:r>
            <a:r>
              <a:rPr lang="en-US" b="0" dirty="0"/>
              <a:t>: </a:t>
            </a:r>
            <a:r>
              <a:rPr lang="en-US" b="0" baseline="0" dirty="0"/>
              <a:t>https://</a:t>
            </a:r>
            <a:r>
              <a:rPr lang="en-US" b="0" baseline="0" dirty="0" err="1"/>
              <a:t>www.grad.ubc.ca</a:t>
            </a:r>
            <a:r>
              <a:rPr lang="en-US" b="0" baseline="0" dirty="0"/>
              <a:t>/intellectual-property-guide/documenting-record-keeping</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1619773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How does it relate to scholarly integrity?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t>Ensures reproducibility and accountability in research</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t>Enables verification of researcher’s intellectual contribution</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Serves as supporting documentation in the event that the researcher must defend against allegations of scholarly misconduct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CA" sz="1200" kern="1200" dirty="0">
              <a:solidFill>
                <a:schemeClr val="tx1"/>
              </a:solidFill>
              <a:effectLst/>
              <a:latin typeface="+mn-lt"/>
              <a:ea typeface="MS PGothic" panose="020B0600070205080204" pitchFamily="34" charset="-128"/>
              <a:cs typeface="ＭＳ Ｐゴシック"/>
            </a:endParaRP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4207889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Why might we need to maintain a central research record?</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dirty="0"/>
              <a:t>Research records will likely consist of different components that are stored in different formats. Mixing physical records with digital records can make it confusing when you go compile your research and draw conclusions. </a:t>
            </a:r>
            <a:r>
              <a:rPr lang="en-CA" dirty="0"/>
              <a:t>It is our responsibility to keep a single, central register (such as an electronic laboratory notebook) with relevant </a:t>
            </a:r>
            <a:r>
              <a:rPr lang="en-CA" dirty="0" err="1"/>
              <a:t>corss</a:t>
            </a:r>
            <a:r>
              <a:rPr lang="en-CA" dirty="0"/>
              <a:t>-referencing that helps keep track of all elements of your research. Having a centralized record also makes your research more transparent and reproducible for others in the future.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some general best practices for record keeping?</a:t>
            </a:r>
          </a:p>
          <a:p>
            <a:pPr marL="742950" lvl="1" indent="-285750">
              <a:buFont typeface="Arial" panose="020B0604020202020204" pitchFamily="34" charset="0"/>
              <a:buChar char="•"/>
            </a:pPr>
            <a:r>
              <a:rPr lang="en-CA" dirty="0"/>
              <a:t>Number pages </a:t>
            </a:r>
            <a:r>
              <a:rPr lang="en-CA" u="none" dirty="0"/>
              <a:t>in a bound notebook consecutively</a:t>
            </a:r>
          </a:p>
          <a:p>
            <a:pPr marL="742950" lvl="1" indent="-285750">
              <a:buFont typeface="Arial" panose="020B0604020202020204" pitchFamily="34" charset="0"/>
              <a:buChar char="•"/>
            </a:pPr>
            <a:r>
              <a:rPr lang="en-CA" dirty="0"/>
              <a:t>Include dates and times for all entries</a:t>
            </a:r>
          </a:p>
          <a:p>
            <a:pPr marL="742950" lvl="1" indent="-285750">
              <a:buFont typeface="Arial" panose="020B0604020202020204" pitchFamily="34" charset="0"/>
              <a:buChar char="•"/>
            </a:pPr>
            <a:r>
              <a:rPr lang="en-CA" dirty="0"/>
              <a:t>Enter information immediately</a:t>
            </a:r>
          </a:p>
          <a:p>
            <a:pPr marL="742950" lvl="1" indent="-285750">
              <a:buFont typeface="Arial" panose="020B0604020202020204" pitchFamily="34" charset="0"/>
              <a:buChar char="•"/>
            </a:pPr>
            <a:r>
              <a:rPr lang="en-CA" dirty="0"/>
              <a:t>Validate electronic information and time-stamp it yourself (confirm that the time provided on the computer is correct)</a:t>
            </a:r>
          </a:p>
          <a:p>
            <a:pPr marL="742950" lvl="1" indent="-285750">
              <a:buFont typeface="Arial" panose="020B0604020202020204" pitchFamily="34" charset="0"/>
              <a:buChar char="•"/>
            </a:pPr>
            <a:r>
              <a:rPr lang="en-CA" dirty="0"/>
              <a:t>Cross-reference information stored in different places in your central research record</a:t>
            </a:r>
          </a:p>
          <a:p>
            <a:pPr marL="742950" lvl="1" indent="-285750">
              <a:buFont typeface="Arial" panose="020B0604020202020204" pitchFamily="34" charset="0"/>
              <a:buChar char="•"/>
            </a:pPr>
            <a:r>
              <a:rPr lang="en-CA" dirty="0"/>
              <a:t>Annotate errors by adding the corrected information next to the erroneous material, </a:t>
            </a:r>
            <a:r>
              <a:rPr lang="en-CA" dirty="0">
                <a:solidFill>
                  <a:srgbClr val="00B050"/>
                </a:solidFill>
                <a:highlight>
                  <a:srgbClr val="FFFF00"/>
                </a:highlight>
              </a:rPr>
              <a:t>for example, by crossing out the erroneous information and writing the corrected information in the margins.  </a:t>
            </a:r>
            <a:endParaRPr lang="en-CA" u="sng" dirty="0">
              <a:solidFill>
                <a:srgbClr val="00B050"/>
              </a:solidFill>
              <a:highlight>
                <a:srgbClr val="FFFF00"/>
              </a:highlight>
            </a:endParaRPr>
          </a:p>
          <a:p>
            <a:pPr marL="742950" lvl="1" indent="-285750">
              <a:buFont typeface="Arial" panose="020B0604020202020204" pitchFamily="34" charset="0"/>
              <a:buChar char="•"/>
            </a:pPr>
            <a:r>
              <a:rPr lang="en-CA" dirty="0"/>
              <a:t>Regularly and securely back-up all digital research records</a:t>
            </a:r>
          </a:p>
          <a:p>
            <a:pPr marL="742950" lvl="1" indent="-285750">
              <a:buFont typeface="Arial" panose="020B0604020202020204" pitchFamily="34" charset="0"/>
              <a:buChar char="•"/>
            </a:pPr>
            <a:r>
              <a:rPr lang="en-CA" dirty="0"/>
              <a:t>Store records in a </a:t>
            </a:r>
            <a:r>
              <a:rPr lang="en-CA" strike="noStrike" dirty="0"/>
              <a:t>secure </a:t>
            </a:r>
            <a:r>
              <a:rPr lang="en-CA" dirty="0"/>
              <a:t>location accessible only to those with access permissions</a:t>
            </a:r>
          </a:p>
          <a:p>
            <a:pPr marL="742950" lvl="1" indent="-285750">
              <a:buFont typeface="Arial" panose="020B0604020202020204" pitchFamily="34" charset="0"/>
              <a:buChar char="•"/>
            </a:pPr>
            <a:r>
              <a:rPr lang="en-CA" dirty="0"/>
              <a:t>Maintain all original records – don't delete or otherwise obscure any original material</a:t>
            </a:r>
          </a:p>
          <a:p>
            <a:pPr marL="742950" lvl="1" indent="-285750">
              <a:buFont typeface="Arial" panose="020B0604020202020204" pitchFamily="34" charset="0"/>
              <a:buChar char="•"/>
            </a:pPr>
            <a:r>
              <a:rPr lang="en-CA" dirty="0"/>
              <a:t>Have records signed, dated and witnessed as required (e.g., during regulatory approvals.) </a:t>
            </a:r>
          </a:p>
          <a:p>
            <a:pPr marL="742950" lvl="1" indent="-285750">
              <a:buFont typeface="Arial" panose="020B0604020202020204" pitchFamily="34" charset="0"/>
              <a:buChar char="•"/>
            </a:pPr>
            <a:endParaRPr lang="en-CA" dirty="0"/>
          </a:p>
          <a:p>
            <a:pPr marL="0" lvl="0" indent="0">
              <a:buFont typeface="Arial" panose="020B0604020202020204" pitchFamily="34" charset="0"/>
              <a:buNone/>
            </a:pPr>
            <a:r>
              <a:rPr lang="en-CA" b="1" dirty="0"/>
              <a:t>What are some additional considerations specific to your discipline?</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t>Depending on the discipline, research group, the types and nature of research, there may be additional record-keeping practices and standards that you need to adhere to. However, a general rule of thumb in record-keeping is to be honest, consistent and thorough in documenting the research process. </a:t>
            </a:r>
          </a:p>
          <a:p>
            <a:pPr marL="0" lv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1564509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51428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general reflection questions; please feel free to modify and adapt it to your own research context. This may offer an opportunity for the research group to begin developing record-keeping standards.]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i="1" dirty="0"/>
              <a:t>Note: the scholarly integrity policy only requires retention for five years. There may be other journal or funding agencies requirements related to records retention. </a:t>
            </a:r>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19092741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8" Type="http://schemas.openxmlformats.org/officeDocument/2006/relationships/hyperlink" Target="https://doi.org/10.1097/00001888-200601000-00010" TargetMode="External"/><Relationship Id="rId3" Type="http://schemas.openxmlformats.org/officeDocument/2006/relationships/hyperlink" Target="https://www.nature.com/articles/d41586-018-05895-3" TargetMode="External"/><Relationship Id="rId7" Type="http://schemas.openxmlformats.org/officeDocument/2006/relationships/hyperlink" Target="https://www.grad.ubc.ca/intellectual-property-guide/documenting-record-keepin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file:///Volumes/Scholarly%20Integrity/c.%20Website%20Content/03.%20Resources/Emerging%20Topics/&#8226;https:/research.columbia.edu/sites/default/files/content/RCT%20content/ReaDI%20Program/tutorial_LabNotebook_V9.pdf" TargetMode="External"/><Relationship Id="rId5" Type="http://schemas.openxmlformats.org/officeDocument/2006/relationships/hyperlink" Target="https://researchdata.library.ubc.ca/files/2019/01/FileName_Guidelines_20140410_v03.pdf" TargetMode="External"/><Relationship Id="rId4" Type="http://schemas.openxmlformats.org/officeDocument/2006/relationships/hyperlink" Target="https://wiki.ubc.ca/images/b/b5/Draft_UBCLibraryDigitalPreservationFileFormatPolicy.pdf" TargetMode="Externa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3922943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a:xfrm>
            <a:off x="439738" y="795735"/>
            <a:ext cx="7661275" cy="623887"/>
          </a:xfrm>
        </p:spPr>
        <p:txBody>
          <a:bodyPr/>
          <a:lstStyle/>
          <a:p>
            <a:pPr>
              <a:defRPr/>
            </a:pPr>
            <a:r>
              <a:rPr sz="2000" dirty="0">
                <a:solidFill>
                  <a:srgbClr val="0055B7"/>
                </a:solidFill>
                <a:ea typeface="ＭＳ Ｐゴシック" charset="-128"/>
              </a:rPr>
              <a:t>Support &amp; Resources</a:t>
            </a:r>
          </a:p>
        </p:txBody>
      </p:sp>
      <p:sp>
        <p:nvSpPr>
          <p:cNvPr id="3" name="Text Placeholder 2"/>
          <p:cNvSpPr>
            <a:spLocks noGrp="1"/>
          </p:cNvSpPr>
          <p:nvPr>
            <p:ph type="body" sz="quarter" idx="13"/>
          </p:nvPr>
        </p:nvSpPr>
        <p:spPr>
          <a:xfrm>
            <a:off x="438954" y="1322734"/>
            <a:ext cx="8021478" cy="3697288"/>
          </a:xfrm>
        </p:spPr>
        <p:txBody>
          <a:bodyPr/>
          <a:lstStyle/>
          <a:p>
            <a:r>
              <a:rPr lang="en-US" sz="1600" b="1" dirty="0"/>
              <a:t>Guides &amp; Resources</a:t>
            </a:r>
          </a:p>
          <a:p>
            <a:pPr marL="285750" indent="-285750">
              <a:buFont typeface="Arial" panose="020B0604020202020204" pitchFamily="34" charset="0"/>
              <a:buChar char="•"/>
            </a:pPr>
            <a:r>
              <a:rPr lang="en-US" sz="1600" dirty="0"/>
              <a:t>Nature: </a:t>
            </a:r>
            <a:r>
              <a:rPr lang="en-US" sz="1600" dirty="0">
                <a:hlinkClick r:id="rId3"/>
              </a:rPr>
              <a:t>How to pick an electronic laboratory notebook</a:t>
            </a:r>
            <a:endParaRPr lang="en-US" sz="1600" dirty="0"/>
          </a:p>
          <a:p>
            <a:pPr marL="285750" lvl="0" indent="-285750">
              <a:buFont typeface="Arial" panose="020B0604020202020204" pitchFamily="34" charset="0"/>
              <a:buChar char="•"/>
            </a:pPr>
            <a:r>
              <a:rPr lang="en-US" sz="1600" dirty="0"/>
              <a:t>UBC Library: </a:t>
            </a:r>
            <a:r>
              <a:rPr lang="en-US" sz="1600" u="sng" dirty="0">
                <a:hlinkClick r:id="rId4"/>
              </a:rPr>
              <a:t>Digital Preservation File Format Policy</a:t>
            </a:r>
            <a:r>
              <a:rPr lang="en-US" sz="1600" dirty="0">
                <a:hlinkClick r:id="rId4"/>
              </a:rPr>
              <a:t> </a:t>
            </a:r>
            <a:endParaRPr lang="en-CA" sz="1600" dirty="0"/>
          </a:p>
          <a:p>
            <a:pPr marL="285750" lvl="0" indent="-285750">
              <a:buFont typeface="Arial" panose="020B0604020202020204" pitchFamily="34" charset="0"/>
              <a:buChar char="•"/>
            </a:pPr>
            <a:r>
              <a:rPr lang="en-US" sz="1600" dirty="0"/>
              <a:t>UBC Library: </a:t>
            </a:r>
            <a:r>
              <a:rPr lang="en-US" sz="1600" u="sng" dirty="0">
                <a:hlinkClick r:id="rId5"/>
              </a:rPr>
              <a:t>File Naming Guidelines</a:t>
            </a:r>
            <a:endParaRPr lang="en-US" sz="1600" u="sng" dirty="0"/>
          </a:p>
          <a:p>
            <a:pPr marL="285750" lvl="0" indent="-285750">
              <a:buFont typeface="Arial" panose="020B0604020202020204" pitchFamily="34" charset="0"/>
              <a:buChar char="•"/>
            </a:pPr>
            <a:r>
              <a:rPr lang="en-US" sz="1600" dirty="0"/>
              <a:t>Columbia University </a:t>
            </a:r>
            <a:r>
              <a:rPr lang="en-US" sz="1600" dirty="0" err="1"/>
              <a:t>ReaDI</a:t>
            </a:r>
            <a:r>
              <a:rPr lang="en-US" sz="1600" dirty="0"/>
              <a:t> Program: </a:t>
            </a:r>
            <a:r>
              <a:rPr lang="en-US" sz="1600" u="sng" dirty="0">
                <a:hlinkClick r:id="rId6"/>
              </a:rPr>
              <a:t>Good Laboratory Notebook Practices</a:t>
            </a:r>
            <a:endParaRPr lang="en-US" sz="1600" u="sng" dirty="0"/>
          </a:p>
          <a:p>
            <a:pPr lvl="0"/>
            <a:endParaRPr lang="en-US" sz="900" dirty="0"/>
          </a:p>
          <a:p>
            <a:r>
              <a:rPr lang="en-US" sz="1600" b="1" dirty="0"/>
              <a:t>Further Reading</a:t>
            </a:r>
          </a:p>
          <a:p>
            <a:pPr marL="285750" indent="-285750">
              <a:buFont typeface="Arial" panose="020B0604020202020204" pitchFamily="34" charset="0"/>
              <a:buChar char="•"/>
            </a:pPr>
            <a:r>
              <a:rPr lang="en-US" sz="1600" dirty="0"/>
              <a:t>UBC Graduate &amp; Postdoctoral Studies: </a:t>
            </a:r>
            <a:r>
              <a:rPr lang="en-US" sz="1600" u="sng" dirty="0">
                <a:hlinkClick r:id="rId7"/>
              </a:rPr>
              <a:t>Documenting and Record Keeping</a:t>
            </a:r>
            <a:r>
              <a:rPr lang="en-US" sz="1600" dirty="0"/>
              <a:t> </a:t>
            </a:r>
          </a:p>
          <a:p>
            <a:pPr marL="285750" indent="-285750">
              <a:buFont typeface="Arial" panose="020B0604020202020204" pitchFamily="34" charset="0"/>
              <a:buChar char="•"/>
            </a:pPr>
            <a:r>
              <a:rPr lang="en-CA" sz="1600" dirty="0"/>
              <a:t>Schreier, </a:t>
            </a:r>
            <a:r>
              <a:rPr lang="en-CA" sz="1600" i="1" dirty="0"/>
              <a:t>et al. </a:t>
            </a:r>
            <a:r>
              <a:rPr lang="en-CA" sz="1600" dirty="0"/>
              <a:t>(2006)</a:t>
            </a:r>
            <a:r>
              <a:rPr lang="en-CA" sz="1600" i="1" dirty="0"/>
              <a:t>:</a:t>
            </a:r>
            <a:r>
              <a:rPr lang="en-CA" sz="1600" dirty="0"/>
              <a:t> </a:t>
            </a:r>
            <a:r>
              <a:rPr lang="en-US" sz="1600" u="sng" dirty="0">
                <a:hlinkClick r:id="rId8"/>
              </a:rPr>
              <a:t>Academic research record-keeping: best practices for individuals, group leaders, and institutions</a:t>
            </a:r>
            <a:r>
              <a:rPr lang="en-CA" sz="1600" dirty="0"/>
              <a:t> </a:t>
            </a:r>
            <a:endParaRPr lang="en-US" sz="1600" dirty="0"/>
          </a:p>
        </p:txBody>
      </p:sp>
      <p:pic>
        <p:nvPicPr>
          <p:cNvPr id="4" name="Picture 3">
            <a:extLst>
              <a:ext uri="{FF2B5EF4-FFF2-40B4-BE49-F238E27FC236}">
                <a16:creationId xmlns:a16="http://schemas.microsoft.com/office/drawing/2014/main" id="{ACF7A422-79A5-D644-95BB-116B21AA3C28}"/>
              </a:ext>
            </a:extLst>
          </p:cNvPr>
          <p:cNvPicPr>
            <a:picLocks noChangeAspect="1"/>
          </p:cNvPicPr>
          <p:nvPr/>
        </p:nvPicPr>
        <p:blipFill>
          <a:blip r:embed="rId9"/>
          <a:stretch>
            <a:fillRect/>
          </a:stretch>
        </p:blipFill>
        <p:spPr>
          <a:xfrm>
            <a:off x="135890" y="123478"/>
            <a:ext cx="8872219" cy="55039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extLst>
      <p:ext uri="{BB962C8B-B14F-4D97-AF65-F5344CB8AC3E}">
        <p14:creationId xmlns:p14="http://schemas.microsoft.com/office/powerpoint/2010/main" val="522468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C01992A4-1A19-4B99-997C-25A5FFD7207E}"/>
              </a:ext>
            </a:extLst>
          </p:cNvPr>
          <p:cNvSpPr>
            <a:spLocks noGrp="1"/>
          </p:cNvSpPr>
          <p:nvPr>
            <p:ph type="body" sz="quarter" idx="11"/>
          </p:nvPr>
        </p:nvSpPr>
        <p:spPr>
          <a:xfrm>
            <a:off x="365586" y="1131889"/>
            <a:ext cx="7733445" cy="1060178"/>
          </a:xfrm>
        </p:spPr>
        <p:txBody>
          <a:bodyPr/>
          <a:lstStyle/>
          <a:p>
            <a:r>
              <a:rPr lang="en-US" sz="2800" dirty="0">
                <a:solidFill>
                  <a:srgbClr val="0055B7"/>
                </a:solidFill>
              </a:rPr>
              <a:t>Research Record</a:t>
            </a:r>
          </a:p>
        </p:txBody>
      </p:sp>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13" name="Rectangle 12">
            <a:extLst>
              <a:ext uri="{FF2B5EF4-FFF2-40B4-BE49-F238E27FC236}">
                <a16:creationId xmlns:a16="http://schemas.microsoft.com/office/drawing/2014/main" id="{B1392157-FD53-6E40-82A4-E0575F3CFE40}"/>
              </a:ext>
            </a:extLst>
          </p:cNvPr>
          <p:cNvSpPr/>
          <p:nvPr/>
        </p:nvSpPr>
        <p:spPr>
          <a:xfrm>
            <a:off x="1079612" y="2139702"/>
            <a:ext cx="7164796" cy="1200329"/>
          </a:xfrm>
          <a:prstGeom prst="rect">
            <a:avLst/>
          </a:prstGeom>
        </p:spPr>
        <p:txBody>
          <a:bodyPr wrap="square">
            <a:spAutoFit/>
          </a:bodyPr>
          <a:lstStyle/>
          <a:p>
            <a:pPr eaLnBrk="0" hangingPunct="0">
              <a:spcBef>
                <a:spcPct val="30000"/>
              </a:spcBef>
              <a:defRPr/>
            </a:pPr>
            <a:r>
              <a:rPr lang="en-US" dirty="0"/>
              <a:t>A clear and organized set of information that captures all relevant details and information for reconstructing the research process. </a:t>
            </a:r>
          </a:p>
        </p:txBody>
      </p:sp>
    </p:spTree>
    <p:extLst>
      <p:ext uri="{BB962C8B-B14F-4D97-AF65-F5344CB8AC3E}">
        <p14:creationId xmlns:p14="http://schemas.microsoft.com/office/powerpoint/2010/main" val="1726717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C80807-BCE6-9A42-9E54-38AF98351749}"/>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2636854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A34D2F5-C6A4-2E44-A253-90D4C2425585}"/>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 Placeholder 2">
            <a:extLst>
              <a:ext uri="{FF2B5EF4-FFF2-40B4-BE49-F238E27FC236}">
                <a16:creationId xmlns:a16="http://schemas.microsoft.com/office/drawing/2014/main" id="{BA8F0599-00C4-FF43-965B-F686EF0559DC}"/>
              </a:ext>
            </a:extLst>
          </p:cNvPr>
          <p:cNvSpPr txBox="1">
            <a:spLocks/>
          </p:cNvSpPr>
          <p:nvPr/>
        </p:nvSpPr>
        <p:spPr>
          <a:xfrm>
            <a:off x="351936" y="987574"/>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200"/>
              </a:spcAft>
            </a:pPr>
            <a:r>
              <a:rPr lang="en-CA" sz="2000" dirty="0"/>
              <a:t>Blake is a new graduate student. In reviewing the research records, they were unable to identify the corresponding raw data that were previously published. </a:t>
            </a:r>
          </a:p>
          <a:p>
            <a:pPr>
              <a:spcAft>
                <a:spcPts val="1200"/>
              </a:spcAft>
            </a:pPr>
            <a:r>
              <a:rPr lang="en-CA" sz="2000" dirty="0"/>
              <a:t>Blake also couldn’t locate the digital files for this missing data on any of the computers in the research group. They talk to a fellow graduate student about this situation, and the student tells Blake that they should be very concerned about the situation and that it should be reported.</a:t>
            </a:r>
          </a:p>
          <a:p>
            <a:pPr>
              <a:spcAft>
                <a:spcPts val="1200"/>
              </a:spcAft>
            </a:pPr>
            <a:r>
              <a:rPr lang="en-CA" sz="2000" dirty="0"/>
              <a:t>How should Blake proceed?</a:t>
            </a:r>
          </a:p>
        </p:txBody>
      </p:sp>
      <p:sp>
        <p:nvSpPr>
          <p:cNvPr id="3" name="Rectangle 2">
            <a:extLst>
              <a:ext uri="{FF2B5EF4-FFF2-40B4-BE49-F238E27FC236}">
                <a16:creationId xmlns:a16="http://schemas.microsoft.com/office/drawing/2014/main" id="{D7FE305E-D63E-2B4D-8CCE-B6FD6E0B8BAF}"/>
              </a:ext>
            </a:extLst>
          </p:cNvPr>
          <p:cNvSpPr/>
          <p:nvPr/>
        </p:nvSpPr>
        <p:spPr>
          <a:xfrm>
            <a:off x="2339752" y="4917817"/>
            <a:ext cx="6840760" cy="246221"/>
          </a:xfrm>
          <a:prstGeom prst="rect">
            <a:avLst/>
          </a:prstGeom>
        </p:spPr>
        <p:txBody>
          <a:bodyPr wrap="square">
            <a:spAutoFit/>
          </a:bodyPr>
          <a:lstStyle/>
          <a:p>
            <a:pPr algn="r"/>
            <a:r>
              <a:rPr lang="en-CA" sz="1000" i="1" dirty="0">
                <a:ea typeface="PMingLiU" panose="02020500000000000000" pitchFamily="18" charset="-120"/>
                <a:cs typeface="Times New Roman" panose="02020603050405020304" pitchFamily="18" charset="0"/>
              </a:rPr>
              <a:t>Used with permission. </a:t>
            </a:r>
            <a:r>
              <a:rPr lang="en-US" sz="1000" i="1" dirty="0">
                <a:ea typeface="PMingLiU" panose="02020500000000000000" pitchFamily="18" charset="-120"/>
                <a:cs typeface="Times New Roman" panose="02020603050405020304" pitchFamily="18" charset="0"/>
              </a:rPr>
              <a:t>Adopted from American Physical Society Task Force for Ethics Education. Ethics Case Studies. </a:t>
            </a:r>
            <a:endParaRPr lang="en-CA" sz="1000" i="1" dirty="0">
              <a:effectLst/>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831922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7E3F70-7697-C24C-9868-788638658553}"/>
              </a:ext>
            </a:extLst>
          </p:cNvPr>
          <p:cNvSpPr>
            <a:spLocks noGrp="1"/>
          </p:cNvSpPr>
          <p:nvPr>
            <p:ph type="body" sz="quarter" idx="13"/>
          </p:nvPr>
        </p:nvSpPr>
        <p:spPr>
          <a:xfrm>
            <a:off x="438954" y="771550"/>
            <a:ext cx="7733446" cy="3697288"/>
          </a:xfrm>
        </p:spPr>
        <p:txBody>
          <a:bodyPr/>
          <a:lstStyle/>
          <a:p>
            <a:pPr>
              <a:spcAft>
                <a:spcPts val="1200"/>
              </a:spcAft>
            </a:pPr>
            <a:r>
              <a:rPr lang="en-US" sz="2000" dirty="0"/>
              <a:t>Alex is nearing the end of their studies and has started writing their dissertation. In order to stay focused and on-task, Alex decided to </a:t>
            </a:r>
            <a:br>
              <a:rPr lang="en-US" sz="2000" dirty="0"/>
            </a:br>
            <a:r>
              <a:rPr lang="en-US" sz="2000" dirty="0"/>
              <a:t>be proactive by gathering all of the relevant materials they will need – from their research and conference notes to draft research paper and references. </a:t>
            </a:r>
          </a:p>
          <a:p>
            <a:pPr>
              <a:spcAft>
                <a:spcPts val="1200"/>
              </a:spcAft>
            </a:pPr>
            <a:r>
              <a:rPr lang="en-US" sz="2000" dirty="0"/>
              <a:t>Alex was distressed to realize that many supporting excerpts and quotes they wrote down in the beginning of their studies were unreferenced and that they do not remember enough of the context to make sense of the notes they kept.</a:t>
            </a:r>
          </a:p>
          <a:p>
            <a:pPr>
              <a:spcAft>
                <a:spcPts val="1200"/>
              </a:spcAft>
            </a:pPr>
            <a:r>
              <a:rPr lang="en-US" sz="2000" dirty="0"/>
              <a:t>What are some implications of this realization?</a:t>
            </a:r>
          </a:p>
        </p:txBody>
      </p:sp>
      <p:pic>
        <p:nvPicPr>
          <p:cNvPr id="4" name="Picture 3">
            <a:extLst>
              <a:ext uri="{FF2B5EF4-FFF2-40B4-BE49-F238E27FC236}">
                <a16:creationId xmlns:a16="http://schemas.microsoft.com/office/drawing/2014/main" id="{9336480C-4813-C546-A37C-21A41CB76F78}"/>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59057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3620596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1975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a:solidFill>
                  <a:srgbClr val="0055B7"/>
                </a:solidFill>
                <a:ea typeface="ＭＳ Ｐゴシック" charset="-128"/>
              </a:rPr>
              <a:t>Record-Keeping</a:t>
            </a: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24312624-3FE7-F24E-ABA1-7149F023DA4C}"/>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954" y="1754782"/>
            <a:ext cx="7661438" cy="2545160"/>
          </a:xfrm>
        </p:spPr>
        <p:txBody>
          <a:bodyPr/>
          <a:lstStyle/>
          <a:p>
            <a:pPr marL="342900" lvl="1" indent="-342900">
              <a:spcBef>
                <a:spcPts val="1800"/>
              </a:spcBef>
            </a:pPr>
            <a:r>
              <a:rPr lang="en-US" sz="2000" dirty="0"/>
              <a:t>What is a research record?</a:t>
            </a:r>
          </a:p>
          <a:p>
            <a:pPr marL="342900" lvl="1" indent="-342900">
              <a:spcBef>
                <a:spcPts val="1800"/>
              </a:spcBef>
            </a:pPr>
            <a:r>
              <a:rPr lang="en-US" sz="2000" dirty="0"/>
              <a:t>What goes into the research record?</a:t>
            </a:r>
          </a:p>
          <a:p>
            <a:pPr marL="342900" lvl="1" indent="-342900">
              <a:spcBef>
                <a:spcPts val="1800"/>
              </a:spcBef>
            </a:pPr>
            <a:r>
              <a:rPr lang="en-US" sz="2000" dirty="0"/>
              <a:t>Who owns the research record?</a:t>
            </a:r>
          </a:p>
          <a:p>
            <a:pPr marL="342900" lvl="1" indent="-342900">
              <a:spcBef>
                <a:spcPts val="1800"/>
              </a:spcBef>
            </a:pPr>
            <a:r>
              <a:rPr lang="en-US" sz="2000" dirty="0"/>
              <a:t>How does it relate to scholarly integrity?</a:t>
            </a:r>
          </a:p>
        </p:txBody>
      </p:sp>
      <p:pic>
        <p:nvPicPr>
          <p:cNvPr id="6" name="Picture 5">
            <a:extLst>
              <a:ext uri="{FF2B5EF4-FFF2-40B4-BE49-F238E27FC236}">
                <a16:creationId xmlns:a16="http://schemas.microsoft.com/office/drawing/2014/main" id="{357E232B-FEA5-9746-A014-DC4322E5AB0E}"/>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E1BCB0A2-66BA-3A44-B84B-023F7DB82B7C}"/>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Tree>
    <p:extLst>
      <p:ext uri="{BB962C8B-B14F-4D97-AF65-F5344CB8AC3E}">
        <p14:creationId xmlns:p14="http://schemas.microsoft.com/office/powerpoint/2010/main" val="12300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507BBF1-D3B5-7D43-8AB4-C45762334FA6}"/>
              </a:ext>
            </a:extLst>
          </p:cNvPr>
          <p:cNvPicPr>
            <a:picLocks noChangeAspect="1"/>
          </p:cNvPicPr>
          <p:nvPr/>
        </p:nvPicPr>
        <p:blipFill>
          <a:blip r:embed="rId3"/>
          <a:stretch>
            <a:fillRect/>
          </a:stretch>
        </p:blipFill>
        <p:spPr>
          <a:xfrm>
            <a:off x="135890" y="123478"/>
            <a:ext cx="8872219" cy="550391"/>
          </a:xfrm>
          <a:prstGeom prst="rect">
            <a:avLst/>
          </a:prstGeom>
        </p:spPr>
      </p:pic>
      <p:sp>
        <p:nvSpPr>
          <p:cNvPr id="10" name="Text Placeholder 1">
            <a:extLst>
              <a:ext uri="{FF2B5EF4-FFF2-40B4-BE49-F238E27FC236}">
                <a16:creationId xmlns:a16="http://schemas.microsoft.com/office/drawing/2014/main" id="{4C5CE33F-5665-EC40-A4B7-886EFE8004B6}"/>
              </a:ext>
            </a:extLst>
          </p:cNvPr>
          <p:cNvSpPr txBox="1">
            <a:spLocks/>
          </p:cNvSpPr>
          <p:nvPr/>
        </p:nvSpPr>
        <p:spPr>
          <a:xfrm>
            <a:off x="438954" y="1163255"/>
            <a:ext cx="7661438"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cap="none" dirty="0">
                <a:solidFill>
                  <a:srgbClr val="0055B7"/>
                </a:solidFill>
              </a:rPr>
              <a:t>Maintaining an accurate and complete research record supports scholarly integrity by: </a:t>
            </a:r>
          </a:p>
        </p:txBody>
      </p:sp>
      <p:sp>
        <p:nvSpPr>
          <p:cNvPr id="12" name="Text Placeholder 2">
            <a:extLst>
              <a:ext uri="{FF2B5EF4-FFF2-40B4-BE49-F238E27FC236}">
                <a16:creationId xmlns:a16="http://schemas.microsoft.com/office/drawing/2014/main" id="{D07D6E85-63D8-8244-9BAB-C336A8D87281}"/>
              </a:ext>
            </a:extLst>
          </p:cNvPr>
          <p:cNvSpPr txBox="1">
            <a:spLocks/>
          </p:cNvSpPr>
          <p:nvPr/>
        </p:nvSpPr>
        <p:spPr>
          <a:xfrm>
            <a:off x="510962" y="2307282"/>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Ensuring reproducibility and accountability in research</a:t>
            </a:r>
          </a:p>
          <a:p>
            <a:pPr marL="285750" indent="-285750">
              <a:lnSpc>
                <a:spcPct val="100000"/>
              </a:lnSpc>
              <a:spcBef>
                <a:spcPts val="1800"/>
              </a:spcBef>
              <a:buFont typeface="Arial" panose="020B0604020202020204" pitchFamily="34" charset="0"/>
              <a:buChar char="•"/>
            </a:pPr>
            <a:r>
              <a:rPr lang="en-US" sz="2000" dirty="0"/>
              <a:t>Enabling others to verify the researcher’s intellectual contribution</a:t>
            </a:r>
          </a:p>
          <a:p>
            <a:pPr marL="285750" indent="-285750">
              <a:lnSpc>
                <a:spcPct val="100000"/>
              </a:lnSpc>
              <a:spcBef>
                <a:spcPts val="1800"/>
              </a:spcBef>
              <a:buFont typeface="Arial" panose="020B0604020202020204" pitchFamily="34" charset="0"/>
              <a:buChar char="•"/>
            </a:pPr>
            <a:r>
              <a:rPr lang="en-US" sz="2000" dirty="0"/>
              <a:t>Serving as supporting documentation in the event that the researcher must defend against allegations of scholarly misconduct</a:t>
            </a:r>
          </a:p>
        </p:txBody>
      </p:sp>
    </p:spTree>
    <p:extLst>
      <p:ext uri="{BB962C8B-B14F-4D97-AF65-F5344CB8AC3E}">
        <p14:creationId xmlns:p14="http://schemas.microsoft.com/office/powerpoint/2010/main" val="1582847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B7C76422-39DD-B640-9970-5826A972F1DF}"/>
              </a:ext>
            </a:extLst>
          </p:cNvPr>
          <p:cNvSpPr>
            <a:spLocks noGrp="1"/>
          </p:cNvSpPr>
          <p:nvPr>
            <p:ph type="body" sz="quarter" idx="13"/>
          </p:nvPr>
        </p:nvSpPr>
        <p:spPr>
          <a:xfrm>
            <a:off x="438954" y="1682774"/>
            <a:ext cx="7661438" cy="2833192"/>
          </a:xfrm>
        </p:spPr>
        <p:txBody>
          <a:bodyPr/>
          <a:lstStyle/>
          <a:p>
            <a:pPr marL="342900" lvl="1" indent="-342900">
              <a:spcBef>
                <a:spcPts val="1800"/>
              </a:spcBef>
            </a:pPr>
            <a:r>
              <a:rPr lang="en-US" sz="2000" dirty="0"/>
              <a:t>Why might we need to maintain a centralized research record?</a:t>
            </a:r>
          </a:p>
          <a:p>
            <a:pPr marL="342900" lvl="1" indent="-342900">
              <a:spcBef>
                <a:spcPts val="1800"/>
              </a:spcBef>
            </a:pPr>
            <a:r>
              <a:rPr lang="en-US" sz="2000" dirty="0"/>
              <a:t>What are some best practices for keeping records?</a:t>
            </a:r>
          </a:p>
          <a:p>
            <a:pPr marL="342900" lvl="1" indent="-342900">
              <a:spcBef>
                <a:spcPts val="1800"/>
              </a:spcBef>
            </a:pPr>
            <a:r>
              <a:rPr lang="en-US" sz="2000" dirty="0"/>
              <a:t>What are some additional considerations about record keeping in your discipline?</a:t>
            </a:r>
          </a:p>
          <a:p>
            <a:pPr lvl="1" indent="0">
              <a:spcBef>
                <a:spcPts val="1800"/>
              </a:spcBef>
              <a:buNone/>
            </a:pPr>
            <a:endParaRPr lang="en-US" sz="2000" dirty="0"/>
          </a:p>
          <a:p>
            <a:pPr marL="342900" lvl="1" indent="-342900">
              <a:spcBef>
                <a:spcPts val="1800"/>
              </a:spcBef>
            </a:pPr>
            <a:endParaRPr lang="en-US" sz="2000" dirty="0"/>
          </a:p>
          <a:p>
            <a:pPr marL="342900" lvl="1" indent="-342900">
              <a:spcBef>
                <a:spcPts val="1800"/>
              </a:spcBef>
            </a:pPr>
            <a:endParaRPr lang="en-US" sz="2000" dirty="0"/>
          </a:p>
        </p:txBody>
      </p:sp>
      <p:sp>
        <p:nvSpPr>
          <p:cNvPr id="16" name="Text Placeholder 1">
            <a:extLst>
              <a:ext uri="{FF2B5EF4-FFF2-40B4-BE49-F238E27FC236}">
                <a16:creationId xmlns:a16="http://schemas.microsoft.com/office/drawing/2014/main" id="{67F3C92A-C4DF-E440-BBB5-E8D63F6C4121}"/>
              </a:ext>
            </a:extLst>
          </p:cNvPr>
          <p:cNvSpPr txBox="1">
            <a:spLocks/>
          </p:cNvSpPr>
          <p:nvPr/>
        </p:nvSpPr>
        <p:spPr>
          <a:xfrm>
            <a:off x="456331"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rgbClr val="0055B7"/>
                </a:solidFill>
              </a:rPr>
              <a:t>Maintaining a Central research record</a:t>
            </a:r>
          </a:p>
        </p:txBody>
      </p:sp>
      <p:pic>
        <p:nvPicPr>
          <p:cNvPr id="4" name="Picture 3">
            <a:extLst>
              <a:ext uri="{FF2B5EF4-FFF2-40B4-BE49-F238E27FC236}">
                <a16:creationId xmlns:a16="http://schemas.microsoft.com/office/drawing/2014/main" id="{CAA0F835-A2A0-5642-A0CD-18D225BFD65B}"/>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660600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4A1945-0C75-5D44-B396-77B37A979492}"/>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1">
            <a:extLst>
              <a:ext uri="{FF2B5EF4-FFF2-40B4-BE49-F238E27FC236}">
                <a16:creationId xmlns:a16="http://schemas.microsoft.com/office/drawing/2014/main" id="{9EF8C81B-D3A0-4343-A9D1-929952908076}"/>
              </a:ext>
            </a:extLst>
          </p:cNvPr>
          <p:cNvSpPr txBox="1">
            <a:spLocks/>
          </p:cNvSpPr>
          <p:nvPr/>
        </p:nvSpPr>
        <p:spPr>
          <a:xfrm>
            <a:off x="323528" y="3537744"/>
            <a:ext cx="822030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CA" sz="2400" cap="none" dirty="0">
                <a:solidFill>
                  <a:srgbClr val="0055B7"/>
                </a:solidFill>
              </a:rPr>
              <a:t>What does this mean for us?</a:t>
            </a:r>
          </a:p>
        </p:txBody>
      </p:sp>
      <p:sp>
        <p:nvSpPr>
          <p:cNvPr id="7" name="Rectangle 6">
            <a:extLst>
              <a:ext uri="{FF2B5EF4-FFF2-40B4-BE49-F238E27FC236}">
                <a16:creationId xmlns:a16="http://schemas.microsoft.com/office/drawing/2014/main" id="{F72067BA-0E1D-5742-89C3-189B3A88DAF1}"/>
              </a:ext>
            </a:extLst>
          </p:cNvPr>
          <p:cNvSpPr/>
          <p:nvPr/>
        </p:nvSpPr>
        <p:spPr>
          <a:xfrm>
            <a:off x="611560" y="1707654"/>
            <a:ext cx="7716595" cy="1200329"/>
          </a:xfrm>
          <a:prstGeom prst="rect">
            <a:avLst/>
          </a:prstGeom>
        </p:spPr>
        <p:txBody>
          <a:bodyPr wrap="square">
            <a:spAutoFit/>
          </a:bodyPr>
          <a:lstStyle/>
          <a:p>
            <a:pPr algn="ctr"/>
            <a:r>
              <a:rPr lang="en-US" dirty="0"/>
              <a:t>To maintain an accurate and complete research record we must be honest, consistent, and thorough in documenting the research process. </a:t>
            </a:r>
          </a:p>
        </p:txBody>
      </p:sp>
      <p:pic>
        <p:nvPicPr>
          <p:cNvPr id="8" name="Picture 7">
            <a:extLst>
              <a:ext uri="{FF2B5EF4-FFF2-40B4-BE49-F238E27FC236}">
                <a16:creationId xmlns:a16="http://schemas.microsoft.com/office/drawing/2014/main" id="{9B98E7BC-741D-7C47-934B-C793D50BD0CE}"/>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2349134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38954" y="962397"/>
            <a:ext cx="7661438" cy="623331"/>
          </a:xfrm>
        </p:spPr>
        <p:txBody>
          <a:bodyPr/>
          <a:lstStyle/>
          <a:p>
            <a:r>
              <a:rPr lang="en-US" sz="2400" dirty="0">
                <a:solidFill>
                  <a:srgbClr val="0055B7"/>
                </a:solidFill>
              </a:rPr>
              <a:t>Reflecting on Our Research Practices</a:t>
            </a:r>
          </a:p>
        </p:txBody>
      </p:sp>
      <p:sp>
        <p:nvSpPr>
          <p:cNvPr id="3" name="Text Placeholder 2"/>
          <p:cNvSpPr>
            <a:spLocks noGrp="1"/>
          </p:cNvSpPr>
          <p:nvPr>
            <p:ph type="body" sz="quarter" idx="13"/>
          </p:nvPr>
        </p:nvSpPr>
        <p:spPr>
          <a:xfrm>
            <a:off x="438954" y="1682774"/>
            <a:ext cx="7661438" cy="2498329"/>
          </a:xfrm>
        </p:spPr>
        <p:txBody>
          <a:bodyPr/>
          <a:lstStyle/>
          <a:p>
            <a:pPr marL="285750" lvl="1" indent="-285750">
              <a:spcBef>
                <a:spcPts val="1800"/>
              </a:spcBef>
            </a:pPr>
            <a:r>
              <a:rPr lang="en-US" sz="2000" dirty="0"/>
              <a:t>What record-keeping standards do you adhere to?</a:t>
            </a:r>
          </a:p>
          <a:p>
            <a:pPr marL="285750" lvl="1" indent="-285750">
              <a:spcBef>
                <a:spcPts val="1800"/>
              </a:spcBef>
            </a:pPr>
            <a:r>
              <a:rPr lang="en-US" sz="2000" dirty="0"/>
              <a:t>How do you organize your research materials, data and information for long-term access and retrieval? </a:t>
            </a:r>
          </a:p>
          <a:p>
            <a:pPr marL="285750" lvl="1" indent="-285750">
              <a:spcBef>
                <a:spcPts val="1800"/>
              </a:spcBef>
            </a:pPr>
            <a:r>
              <a:rPr lang="en-US" sz="2000" dirty="0"/>
              <a:t>What steps do you take to ensure the security of your </a:t>
            </a:r>
            <a:br>
              <a:rPr lang="en-US" sz="2000" dirty="0"/>
            </a:br>
            <a:r>
              <a:rPr lang="en-US" sz="2000" dirty="0"/>
              <a:t>research records? </a:t>
            </a:r>
          </a:p>
        </p:txBody>
      </p:sp>
      <p:pic>
        <p:nvPicPr>
          <p:cNvPr id="7" name="Picture 6">
            <a:extLst>
              <a:ext uri="{FF2B5EF4-FFF2-40B4-BE49-F238E27FC236}">
                <a16:creationId xmlns:a16="http://schemas.microsoft.com/office/drawing/2014/main" id="{A984B90B-621C-0140-96E0-543C9425246A}"/>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187734274"/>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6753</TotalTime>
  <Words>2426</Words>
  <Application>Microsoft Macintosh PowerPoint</Application>
  <PresentationFormat>On-screen Show (16:9)</PresentationFormat>
  <Paragraphs>162</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403</cp:revision>
  <cp:lastPrinted>2016-07-11T18:15:24Z</cp:lastPrinted>
  <dcterms:created xsi:type="dcterms:W3CDTF">2010-06-15T20:07:28Z</dcterms:created>
  <dcterms:modified xsi:type="dcterms:W3CDTF">2021-02-24T21:04:14Z</dcterms:modified>
</cp:coreProperties>
</file>