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comment1.xml" ContentType="application/vnd.openxmlformats-officedocument.presentationml.comment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handoutMasterIdLst>
    <p:handoutMasterId r:id="rId25"/>
  </p:handoutMasterIdLst>
  <p:sldIdLst>
    <p:sldId id="352" r:id="rId2"/>
    <p:sldId id="344" r:id="rId3"/>
    <p:sldId id="353" r:id="rId4"/>
    <p:sldId id="291" r:id="rId5"/>
    <p:sldId id="318" r:id="rId6"/>
    <p:sldId id="317" r:id="rId7"/>
    <p:sldId id="319" r:id="rId8"/>
    <p:sldId id="292" r:id="rId9"/>
    <p:sldId id="320" r:id="rId10"/>
    <p:sldId id="316" r:id="rId11"/>
    <p:sldId id="321" r:id="rId12"/>
    <p:sldId id="311" r:id="rId13"/>
    <p:sldId id="332" r:id="rId14"/>
    <p:sldId id="315" r:id="rId15"/>
    <p:sldId id="305" r:id="rId16"/>
    <p:sldId id="297" r:id="rId17"/>
    <p:sldId id="346" r:id="rId18"/>
    <p:sldId id="347" r:id="rId19"/>
    <p:sldId id="348" r:id="rId20"/>
    <p:sldId id="339" r:id="rId21"/>
    <p:sldId id="349" r:id="rId22"/>
    <p:sldId id="338" r:id="rId23"/>
  </p:sldIdLst>
  <p:sldSz cx="9144000" cy="5143500" type="screen16x9"/>
  <p:notesSz cx="6858000" cy="9144000"/>
  <p:defaultTextStyle>
    <a:defPPr>
      <a:defRPr lang="en-US"/>
    </a:defPPr>
    <a:lvl1pPr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1pPr>
    <a:lvl2pPr marL="4572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2pPr>
    <a:lvl3pPr marL="9144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3pPr>
    <a:lvl4pPr marL="13716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4pPr>
    <a:lvl5pPr marL="18288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orient="horz" pos="1188">
          <p15:clr>
            <a:srgbClr val="A4A3A4"/>
          </p15:clr>
        </p15:guide>
        <p15:guide id="3" orient="horz" pos="972">
          <p15:clr>
            <a:srgbClr val="A4A3A4"/>
          </p15:clr>
        </p15:guide>
        <p15:guide id="4" orient="horz" pos="756">
          <p15:clr>
            <a:srgbClr val="A4A3A4"/>
          </p15:clr>
        </p15:guide>
        <p15:guide id="5" orient="horz" pos="1080">
          <p15:clr>
            <a:srgbClr val="A4A3A4"/>
          </p15:clr>
        </p15:guide>
        <p15:guide id="6" orient="horz" pos="1404">
          <p15:clr>
            <a:srgbClr val="A4A3A4"/>
          </p15:clr>
        </p15:guide>
        <p15:guide id="7" orient="horz" pos="1296">
          <p15:clr>
            <a:srgbClr val="A4A3A4"/>
          </p15:clr>
        </p15:guide>
        <p15:guide id="8" orient="horz" pos="864">
          <p15:clr>
            <a:srgbClr val="A4A3A4"/>
          </p15:clr>
        </p15:guide>
        <p15:guide id="9" pos="2880">
          <p15:clr>
            <a:srgbClr val="A4A3A4"/>
          </p15:clr>
        </p15:guide>
        <p15:guide id="10" pos="1728">
          <p15:clr>
            <a:srgbClr val="A4A3A4"/>
          </p15:clr>
        </p15:guide>
        <p15:guide id="11" pos="721">
          <p15:clr>
            <a:srgbClr val="A4A3A4"/>
          </p15:clr>
        </p15:guide>
        <p15:guide id="12" pos="1144">
          <p15:clr>
            <a:srgbClr val="A4A3A4"/>
          </p15:clr>
        </p15:guide>
        <p15:guide id="13" pos="3455">
          <p15:clr>
            <a:srgbClr val="A4A3A4"/>
          </p15:clr>
        </p15:guide>
        <p15:guide id="14" pos="5184">
          <p15:clr>
            <a:srgbClr val="A4A3A4"/>
          </p15:clr>
        </p15:guide>
        <p15:guide id="15" pos="2305">
          <p15:clr>
            <a:srgbClr val="A4A3A4"/>
          </p15:clr>
        </p15:guide>
        <p15:guide id="16" pos="403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b Chen" initials="DC" lastIdx="5" clrIdx="0">
    <p:extLst>
      <p:ext uri="{19B8F6BF-5375-455C-9EA6-DF929625EA0E}">
        <p15:presenceInfo xmlns:p15="http://schemas.microsoft.com/office/powerpoint/2012/main" userId="4ed18398129adc7a" providerId="Windows Live"/>
      </p:ext>
    </p:extLst>
  </p:cmAuthor>
  <p:cmAuthor id="2" name="Madden, Ariane" initials="MA" lastIdx="2" clrIdx="1">
    <p:extLst>
      <p:ext uri="{19B8F6BF-5375-455C-9EA6-DF929625EA0E}">
        <p15:presenceInfo xmlns:p15="http://schemas.microsoft.com/office/powerpoint/2012/main" userId="S-1-5-21-3458574638-2780845101-4193349012-169993" providerId="AD"/>
      </p:ext>
    </p:extLst>
  </p:cmAuthor>
  <p:cmAuthor id="3" name="Martyn, Greg" initials="MG" lastIdx="5" clrIdx="2">
    <p:extLst>
      <p:ext uri="{19B8F6BF-5375-455C-9EA6-DF929625EA0E}">
        <p15:presenceInfo xmlns:p15="http://schemas.microsoft.com/office/powerpoint/2012/main" userId="S-1-5-21-3458574638-2780845101-4193349012-3700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B7"/>
    <a:srgbClr val="0680FF"/>
    <a:srgbClr val="121A2C"/>
    <a:srgbClr val="5B923C"/>
    <a:srgbClr val="0C2344"/>
    <a:srgbClr val="001835"/>
    <a:srgbClr val="0E1523"/>
    <a:srgbClr val="0B1934"/>
    <a:srgbClr val="253F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205"/>
    <p:restoredTop sz="70197" autoAdjust="0"/>
  </p:normalViewPr>
  <p:slideViewPr>
    <p:cSldViewPr snapToObjects="1">
      <p:cViewPr varScale="1">
        <p:scale>
          <a:sx n="104" d="100"/>
          <a:sy n="104" d="100"/>
        </p:scale>
        <p:origin x="1048" y="192"/>
      </p:cViewPr>
      <p:guideLst>
        <p:guide orient="horz" pos="1620"/>
        <p:guide orient="horz" pos="1188"/>
        <p:guide orient="horz" pos="972"/>
        <p:guide orient="horz" pos="756"/>
        <p:guide orient="horz" pos="1080"/>
        <p:guide orient="horz" pos="1404"/>
        <p:guide orient="horz" pos="1296"/>
        <p:guide orient="horz" pos="864"/>
        <p:guide pos="2880"/>
        <p:guide pos="1728"/>
        <p:guide pos="721"/>
        <p:guide pos="1144"/>
        <p:guide pos="3455"/>
        <p:guide pos="5184"/>
        <p:guide pos="2305"/>
        <p:guide pos="403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notesViewPr>
    <p:cSldViewPr snapToObjects="1">
      <p:cViewPr varScale="1">
        <p:scale>
          <a:sx n="100" d="100"/>
          <a:sy n="100" d="100"/>
        </p:scale>
        <p:origin x="-4288" y="-10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3" dt="2020-12-18T12:31:09.105" idx="2">
    <p:pos x="10" y="10"/>
    <p:text>Speaker Note - Work for Hire - is it true that anything created by a faculty member is not owned by the University?  What about Terms of Reference for a committee (for example).   That wouldn't be copyrighted but does the faculty member "own" them in the sense here?</p:text>
    <p:extLst>
      <p:ext uri="{C676402C-5697-4E1C-873F-D02D1690AC5C}">
        <p15:threadingInfo xmlns:p15="http://schemas.microsoft.com/office/powerpoint/2012/main" timeZoneBias="480"/>
      </p:ext>
    </p:extLst>
  </p:cm>
  <p:cm authorId="1" dt="2021-01-12T12:59:53.784" idx="3">
    <p:pos x="10" y="146"/>
    <p:text>I believe faculty members have copyright to traditional "literary" works produced. There are definitely faculty work, like some teaching materials, that can be/is owned by the university. My understanding is that some service activities are excluded from their "normal course of employment", as some of these commitments are voluntary and outside the regular assignment. </p:text>
    <p:extLst>
      <p:ext uri="{C676402C-5697-4E1C-873F-D02D1690AC5C}">
        <p15:threadingInfo xmlns:p15="http://schemas.microsoft.com/office/powerpoint/2012/main" timeZoneBias="480">
          <p15:parentCm authorId="3" idx="2"/>
        </p15:threadingInfo>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40A256B-8CFB-47CE-B55D-4D5A5CF54355}" type="datetime1">
              <a:rPr lang="en-US" altLang="en-US"/>
              <a:pPr/>
              <a:t>2/24/21</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F25D051-A1EA-4E7E-ADFC-117492885518}"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99FB1803-763F-403C-A9A8-5E925AB0685E}" type="datetime1">
              <a:rPr lang="en-US" altLang="en-US"/>
              <a:pPr/>
              <a:t>2/24/21</a:t>
            </a:fld>
            <a:endParaRPr lang="en-US" alt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619A0CCF-4D19-4060-859F-B742FF36316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8" Type="http://schemas.openxmlformats.org/officeDocument/2006/relationships/hyperlink" Target="https://universitycounsel-2015.sites.olt.ubc.ca/files/2019/08/Research-Policy_LR2.pdf" TargetMode="External"/><Relationship Id="rId3" Type="http://schemas.openxmlformats.org/officeDocument/2006/relationships/hyperlink" Target="https://www.ic.gc.ca/eic/site/cipointernet-internetopic.nsf/eng/h_wr02281.html" TargetMode="External"/><Relationship Id="rId7" Type="http://schemas.openxmlformats.org/officeDocument/2006/relationships/hyperlink" Target="https://uilo.ubc.ca/" TargetMode="External"/><Relationship Id="rId2" Type="http://schemas.openxmlformats.org/officeDocument/2006/relationships/slide" Target="../slides/slide14.xml"/><Relationship Id="rId1" Type="http://schemas.openxmlformats.org/officeDocument/2006/relationships/notesMaster" Target="../notesMasters/notesMaster1.xml"/><Relationship Id="rId6" Type="http://schemas.openxmlformats.org/officeDocument/2006/relationships/hyperlink" Target="https://copyright.ubc.ca/" TargetMode="External"/><Relationship Id="rId5" Type="http://schemas.openxmlformats.org/officeDocument/2006/relationships/hyperlink" Target="https://www.grad.ubc.ca/intellectual-property-guide" TargetMode="External"/><Relationship Id="rId4" Type="http://schemas.openxmlformats.org/officeDocument/2006/relationships/hyperlink" Target="https://www.ic.gc.ca/eic/site/cipointernet-internetopic.nsf/eng/h_wr03652.html"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Feedback survey: https://ubc.ca1.qualtrics.com/</a:t>
            </a:r>
            <a:r>
              <a:rPr lang="en-US" dirty="0" err="1"/>
              <a:t>jfe</a:t>
            </a:r>
            <a:r>
              <a:rPr lang="en-US" dirty="0"/>
              <a:t>/form/SV_e8xLZLLOBmMcGK9</a:t>
            </a:r>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a:t>
            </a:fld>
            <a:endParaRPr lang="en-US" altLang="en-US"/>
          </a:p>
        </p:txBody>
      </p:sp>
    </p:spTree>
    <p:extLst>
      <p:ext uri="{BB962C8B-B14F-4D97-AF65-F5344CB8AC3E}">
        <p14:creationId xmlns:p14="http://schemas.microsoft.com/office/powerpoint/2010/main" val="32358461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marL="0" indent="0">
              <a:buFont typeface="Arial" panose="020B0604020202020204" pitchFamily="34" charset="0"/>
              <a:buNone/>
            </a:pPr>
            <a:r>
              <a:rPr lang="en-US" b="1" dirty="0"/>
              <a:t>What can be patented? </a:t>
            </a:r>
          </a:p>
          <a:p>
            <a:pPr marL="628650" lvl="1" indent="-171450">
              <a:buFont typeface="Arial" panose="020B0604020202020204" pitchFamily="34" charset="0"/>
              <a:buChar char="•"/>
            </a:pPr>
            <a:r>
              <a:rPr lang="en-US" sz="1200" b="0" i="0" kern="1200" dirty="0">
                <a:solidFill>
                  <a:schemeClr val="tx1"/>
                </a:solidFill>
                <a:effectLst/>
                <a:latin typeface="+mn-lt"/>
                <a:ea typeface="MS PGothic" panose="020B0600070205080204" pitchFamily="34" charset="-128"/>
                <a:cs typeface="ＭＳ Ｐゴシック"/>
              </a:rPr>
              <a:t>Inventions can be patented, but mere ideas cannot. Inventions require the enablement of an idea. </a:t>
            </a:r>
          </a:p>
          <a:p>
            <a:pPr marL="628650" lvl="1" indent="-171450">
              <a:buFont typeface="Arial" panose="020B0604020202020204" pitchFamily="34" charset="0"/>
              <a:buChar char="•"/>
            </a:pPr>
            <a:r>
              <a:rPr lang="en-US" sz="1200" b="0" i="0" kern="1200" dirty="0">
                <a:solidFill>
                  <a:schemeClr val="tx1"/>
                </a:solidFill>
                <a:effectLst/>
                <a:latin typeface="+mn-lt"/>
                <a:ea typeface="MS PGothic" panose="020B0600070205080204" pitchFamily="34" charset="-128"/>
                <a:cs typeface="ＭＳ Ｐゴシック"/>
              </a:rPr>
              <a:t>An invention is "any new and useful art, process, machine, manufacture or composition of matter, or any new and useful improvement in any art, process, machine, manufacture or composition of matter."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i="0" kern="1200" dirty="0">
                <a:solidFill>
                  <a:schemeClr val="tx1"/>
                </a:solidFill>
                <a:effectLst/>
                <a:latin typeface="+mn-lt"/>
                <a:ea typeface="MS PGothic" panose="020B0600070205080204" pitchFamily="34" charset="-128"/>
                <a:cs typeface="ＭＳ Ｐゴシック"/>
              </a:rPr>
              <a:t>An invention or discovery includes data bases, audio-visual and computer material or equivalent circuitry, biotechnology and genetic engineering products and all other products of research that may be licensable: University Policy - Inventions and Discoveries (LR 11; formerly Policy#88).</a:t>
            </a:r>
          </a:p>
          <a:p>
            <a:pPr marL="457200" lvl="1" indent="0">
              <a:buFont typeface="Arial" panose="020B0604020202020204" pitchFamily="34" charset="0"/>
              <a:buNone/>
            </a:pPr>
            <a:endParaRPr lang="en-US" dirty="0"/>
          </a:p>
          <a:p>
            <a:pPr marL="0" lvl="0" indent="-374400"/>
            <a:r>
              <a:rPr lang="en-US" b="1" dirty="0"/>
              <a:t>What three attributes does something need to be patented? </a:t>
            </a:r>
          </a:p>
          <a:p>
            <a:pPr marL="914400" lvl="2" indent="-374400"/>
            <a:r>
              <a:rPr lang="en-US" dirty="0"/>
              <a:t>I</a:t>
            </a:r>
            <a:r>
              <a:rPr lang="en-US" sz="1200" b="0" i="0" kern="1200" dirty="0">
                <a:solidFill>
                  <a:schemeClr val="tx1"/>
                </a:solidFill>
                <a:effectLst/>
                <a:latin typeface="+mn-lt"/>
                <a:ea typeface="MS PGothic" panose="020B0600070205080204" pitchFamily="34" charset="-128"/>
                <a:cs typeface="ＭＳ Ｐゴシック"/>
              </a:rPr>
              <a:t>n order for an invention to obtain patent protection, it must be </a:t>
            </a:r>
            <a:r>
              <a:rPr lang="en-US" sz="1200" b="0" i="0" u="none" kern="1200" dirty="0">
                <a:solidFill>
                  <a:schemeClr val="tx1"/>
                </a:solidFill>
                <a:effectLst/>
                <a:latin typeface="+mn-lt"/>
                <a:ea typeface="MS PGothic" panose="020B0600070205080204" pitchFamily="34" charset="-128"/>
                <a:cs typeface="ＭＳ Ｐゴシック"/>
              </a:rPr>
              <a:t>novel, non-obvious, and useful.</a:t>
            </a:r>
            <a:endParaRPr lang="en-US" u="none" strike="sngStrike" dirty="0"/>
          </a:p>
          <a:p>
            <a:pPr marL="285750" indent="-285750">
              <a:buFont typeface="Arial" panose="020B0604020202020204" pitchFamily="34" charset="0"/>
              <a:buChar char="•"/>
            </a:pPr>
            <a:endParaRPr lang="en-US" dirty="0"/>
          </a:p>
          <a:p>
            <a:pPr marL="0" indent="0">
              <a:buFont typeface="Arial" panose="020B0604020202020204" pitchFamily="34" charset="0"/>
              <a:buNone/>
            </a:pPr>
            <a:r>
              <a:rPr lang="en-US" b="1" dirty="0"/>
              <a:t>How do you obtain a patent? </a:t>
            </a:r>
          </a:p>
          <a:p>
            <a:pPr marL="628650" lvl="1" indent="-171450">
              <a:buFont typeface="Arial" panose="020B0604020202020204" pitchFamily="34" charset="0"/>
              <a:buChar char="•"/>
            </a:pPr>
            <a:r>
              <a:rPr lang="en-US" dirty="0"/>
              <a:t>Formal application process (often multi-stage and separate process for different geographical areas)</a:t>
            </a:r>
          </a:p>
          <a:p>
            <a:pPr marL="628650" lvl="1" indent="-171450">
              <a:buFont typeface="Arial" panose="020B0604020202020204" pitchFamily="34" charset="0"/>
              <a:buChar char="•"/>
            </a:pPr>
            <a:r>
              <a:rPr lang="en-US" dirty="0"/>
              <a:t>Can be costly to apply for and maintain patents</a:t>
            </a:r>
          </a:p>
          <a:p>
            <a:pPr marL="0" indent="0">
              <a:buFont typeface="Arial" panose="020B0604020202020204" pitchFamily="34" charset="0"/>
              <a:buNone/>
            </a:pPr>
            <a:endParaRPr lang="en-US"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When can you apply for a patent?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Must be prior to public disclosure. </a:t>
            </a:r>
            <a:r>
              <a:rPr lang="en-US" sz="1200" b="0" i="0" kern="1200" dirty="0">
                <a:solidFill>
                  <a:schemeClr val="tx1"/>
                </a:solidFill>
                <a:effectLst/>
                <a:latin typeface="+mn-lt"/>
                <a:ea typeface="MS PGothic" panose="020B0600070205080204" pitchFamily="34" charset="-128"/>
                <a:cs typeface="ＭＳ Ｐゴシック"/>
              </a:rPr>
              <a:t>Any form of public disclosure, including talks, web postings, conference posters, or academic publications will result in the loss of patent rights in most of the world.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i="0" kern="1200" dirty="0">
                <a:solidFill>
                  <a:schemeClr val="tx1"/>
                </a:solidFill>
                <a:effectLst/>
                <a:latin typeface="+mn-lt"/>
                <a:ea typeface="MS PGothic" panose="020B0600070205080204" pitchFamily="34" charset="-128"/>
                <a:cs typeface="ＭＳ Ｐゴシック"/>
              </a:rPr>
              <a:t>However, there are exceptions in a few countries that offer a one-year grace-period after a public disclosure. These countries include the US, Australia and Canada.</a:t>
            </a:r>
            <a:endParaRPr lang="en-US" dirty="0"/>
          </a:p>
          <a:p>
            <a:pPr marL="0" indent="0">
              <a:buFont typeface="Arial" panose="020B0604020202020204" pitchFamily="34" charset="0"/>
              <a:buNone/>
            </a:pPr>
            <a:endParaRPr lang="en-US" dirty="0"/>
          </a:p>
          <a:p>
            <a:pPr marL="0" indent="0">
              <a:buFont typeface="Arial" panose="020B0604020202020204" pitchFamily="34" charset="0"/>
              <a:buNone/>
            </a:pPr>
            <a:r>
              <a:rPr lang="en-US" b="1" dirty="0"/>
              <a:t>What does a patent protect? </a:t>
            </a:r>
          </a:p>
          <a:p>
            <a:pPr marL="457200" lvl="1" indent="0">
              <a:buFont typeface="Arial" panose="020B0604020202020204" pitchFamily="34" charset="0"/>
              <a:buNone/>
            </a:pPr>
            <a:r>
              <a:rPr lang="en-US" dirty="0"/>
              <a:t>Legal exclusive right to make, use and sell an invention -  a product, composition, machine, or process – or an improvement of an invention in exchange for full description of that invention. Rights can be licensed exclusively, non-exclusively or assigned</a:t>
            </a:r>
          </a:p>
          <a:p>
            <a:pPr marL="0" indent="0">
              <a:buFont typeface="Arial" panose="020B0604020202020204" pitchFamily="34" charset="0"/>
              <a:buNone/>
            </a:pPr>
            <a:endParaRPr lang="en-US" dirty="0"/>
          </a:p>
          <a:p>
            <a:pPr marL="0" indent="0">
              <a:buFont typeface="Arial" panose="020B0604020202020204" pitchFamily="34" charset="0"/>
              <a:buNone/>
            </a:pPr>
            <a:r>
              <a:rPr lang="en-US" b="1" dirty="0"/>
              <a:t>How long does a patent last? </a:t>
            </a:r>
          </a:p>
          <a:p>
            <a:pPr marL="0" indent="0">
              <a:buFont typeface="Arial" panose="020B0604020202020204" pitchFamily="34" charset="0"/>
              <a:buNone/>
            </a:pPr>
            <a:r>
              <a:rPr lang="en-US" dirty="0"/>
              <a:t>	20 years after initial filing date</a:t>
            </a:r>
          </a:p>
          <a:p>
            <a:pPr marL="540000" lvl="2" indent="0">
              <a:buFont typeface="Arial" panose="020B0604020202020204" pitchFamily="34" charset="0"/>
              <a:buNone/>
            </a:pPr>
            <a:endParaRPr lang="en-US" sz="1200" b="0" i="0" kern="1200" dirty="0">
              <a:solidFill>
                <a:schemeClr val="tx1"/>
              </a:solidFill>
              <a:effectLst/>
              <a:latin typeface="+mn-lt"/>
              <a:ea typeface="MS PGothic" panose="020B0600070205080204" pitchFamily="34" charset="-128"/>
            </a:endParaRPr>
          </a:p>
          <a:p>
            <a:pPr marL="0" lvl="0" indent="0">
              <a:buFont typeface="Arial" panose="020B0604020202020204" pitchFamily="34" charset="0"/>
              <a:buNone/>
            </a:pPr>
            <a:r>
              <a:rPr lang="en-CA" dirty="0"/>
              <a:t>---</a:t>
            </a:r>
          </a:p>
          <a:p>
            <a:pPr marL="0" lvl="0" indent="0">
              <a:buFont typeface="Arial" panose="020B0604020202020204" pitchFamily="34" charset="0"/>
              <a:buNone/>
            </a:pPr>
            <a:r>
              <a:rPr lang="en-CA" b="1" dirty="0"/>
              <a:t>Resources: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i="0" dirty="0"/>
              <a:t>Canadian Intellectual Property Office. (2019) A guide to patents.</a:t>
            </a:r>
            <a:r>
              <a:rPr lang="en-CA" sz="1200" i="0" dirty="0"/>
              <a:t> Available at: https://</a:t>
            </a:r>
            <a:r>
              <a:rPr lang="en-CA" sz="1200" i="0" dirty="0" err="1"/>
              <a:t>www.ic.gc.ca</a:t>
            </a:r>
            <a:r>
              <a:rPr lang="en-CA" sz="1200" i="0" dirty="0"/>
              <a:t>/</a:t>
            </a:r>
            <a:r>
              <a:rPr lang="en-CA" sz="1200" i="0" dirty="0" err="1"/>
              <a:t>eic</a:t>
            </a:r>
            <a:r>
              <a:rPr lang="en-CA" sz="1200" i="0" dirty="0"/>
              <a:t>/site/</a:t>
            </a:r>
            <a:r>
              <a:rPr lang="en-CA" sz="1200" i="0" dirty="0" err="1"/>
              <a:t>cipointernet-internetopic.nsf</a:t>
            </a:r>
            <a:r>
              <a:rPr lang="en-CA" sz="1200" i="0" dirty="0"/>
              <a:t>/</a:t>
            </a:r>
            <a:r>
              <a:rPr lang="en-CA" sz="1200" i="0" dirty="0" err="1"/>
              <a:t>eng</a:t>
            </a:r>
            <a:r>
              <a:rPr lang="en-CA" sz="1200" i="0" dirty="0"/>
              <a:t>/h_wr03652.html</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UBC’s Inventions &amp; Discoveries Policy (LR11) Available at: https://universitycounsel-2015.sites.olt.ubc.ca/files/2019/08/Research-Policy_LR2.pdf</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CA" sz="1200" i="0" dirty="0"/>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10</a:t>
            </a:fld>
            <a:endParaRPr lang="en-US" altLang="en-US"/>
          </a:p>
        </p:txBody>
      </p:sp>
    </p:spTree>
    <p:extLst>
      <p:ext uri="{BB962C8B-B14F-4D97-AF65-F5344CB8AC3E}">
        <p14:creationId xmlns:p14="http://schemas.microsoft.com/office/powerpoint/2010/main" val="17588925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0" indent="0">
              <a:buFont typeface="Arial" panose="020B0604020202020204" pitchFamily="34" charset="0"/>
              <a:buNone/>
            </a:pPr>
            <a:r>
              <a:rPr lang="en-US" b="1" dirty="0"/>
              <a:t>Who owns patent rights at UBC?  </a:t>
            </a:r>
          </a:p>
          <a:p>
            <a:pPr marL="628650" lvl="1" indent="-171450">
              <a:buFont typeface="Arial" panose="020B0604020202020204" pitchFamily="34" charset="0"/>
              <a:buChar char="•"/>
            </a:pPr>
            <a:r>
              <a:rPr lang="en-US" dirty="0"/>
              <a:t>According to LR11, any invention created in the course of research while using facilities, equipment, or funding provided by or administered by the University </a:t>
            </a:r>
            <a:r>
              <a:rPr lang="en-US" b="1" dirty="0"/>
              <a:t>belongs to UBC</a:t>
            </a:r>
            <a:r>
              <a:rPr lang="en-US" dirty="0"/>
              <a:t>. </a:t>
            </a:r>
          </a:p>
          <a:p>
            <a:pPr marL="628650" lvl="1" indent="-171450">
              <a:buFont typeface="Arial" panose="020B0604020202020204" pitchFamily="34" charset="0"/>
              <a:buChar char="•"/>
            </a:pPr>
            <a:r>
              <a:rPr lang="en-US" dirty="0"/>
              <a:t>IP is University-owned and must be disclosed to UILO</a:t>
            </a:r>
          </a:p>
          <a:p>
            <a:pPr marL="457200" lvl="1" indent="0">
              <a:buFont typeface="Arial" panose="020B0604020202020204" pitchFamily="34" charset="0"/>
              <a:buNone/>
            </a:pPr>
            <a:endParaRPr lang="en-US" b="1" dirty="0"/>
          </a:p>
          <a:p>
            <a:pPr marL="457200" lvl="1" indent="0">
              <a:buFont typeface="Arial" panose="020B0604020202020204" pitchFamily="34" charset="0"/>
              <a:buNone/>
            </a:pPr>
            <a:r>
              <a:rPr lang="en-US" b="1" dirty="0"/>
              <a:t>University-Industry Liaison Office </a:t>
            </a:r>
            <a:r>
              <a:rPr lang="en-US" dirty="0"/>
              <a:t>will assess whether the invention meets the following criteria before it will be considered for patenting:</a:t>
            </a:r>
          </a:p>
          <a:p>
            <a:pPr marL="1168650" lvl="3" indent="-171450">
              <a:buFont typeface="Arial" panose="020B0604020202020204" pitchFamily="34" charset="0"/>
              <a:buChar char="•"/>
            </a:pPr>
            <a:r>
              <a:rPr lang="en-US" dirty="0"/>
              <a:t>a reasonable expectation of recouping a multiple of the patenting cost; or</a:t>
            </a:r>
          </a:p>
          <a:p>
            <a:pPr marL="1168650" lvl="3" indent="-171450">
              <a:buFont typeface="Arial" panose="020B0604020202020204" pitchFamily="34" charset="0"/>
              <a:buChar char="•"/>
            </a:pPr>
            <a:r>
              <a:rPr lang="en-US" dirty="0"/>
              <a:t>have a strategic importance to UBC</a:t>
            </a:r>
          </a:p>
          <a:p>
            <a:pPr marL="540000" lvl="2" indent="0">
              <a:buFont typeface="Arial" panose="020B0604020202020204" pitchFamily="34" charset="0"/>
              <a:buNone/>
            </a:pPr>
            <a:r>
              <a:rPr lang="en-US" b="1" dirty="0"/>
              <a:t>Who benefits financially?</a:t>
            </a:r>
          </a:p>
          <a:p>
            <a:pPr marL="1168650" lvl="3" indent="-171450">
              <a:buFont typeface="Arial" panose="020B0604020202020204" pitchFamily="34" charset="0"/>
              <a:buChar char="•"/>
            </a:pPr>
            <a:r>
              <a:rPr lang="en-US" sz="1200" b="0" i="0" kern="1200" dirty="0">
                <a:solidFill>
                  <a:schemeClr val="tx1"/>
                </a:solidFill>
                <a:effectLst/>
                <a:latin typeface="+mn-lt"/>
                <a:ea typeface="MS PGothic" panose="020B0600070205080204" pitchFamily="34" charset="-128"/>
                <a:cs typeface="ＭＳ Ｐゴシック"/>
              </a:rPr>
              <a:t>UBC shares 50% of net revenues generated through commercialization with the inventors of the commercialized technology. </a:t>
            </a:r>
          </a:p>
          <a:p>
            <a:pPr marL="1168650" lvl="3" indent="-171450">
              <a:buFont typeface="Arial" panose="020B0604020202020204" pitchFamily="34" charset="0"/>
              <a:buChar char="•"/>
            </a:pPr>
            <a:r>
              <a:rPr lang="en-US" sz="1200" b="0" i="0" kern="1200" dirty="0">
                <a:solidFill>
                  <a:schemeClr val="tx1"/>
                </a:solidFill>
                <a:effectLst/>
                <a:latin typeface="+mn-lt"/>
                <a:ea typeface="MS PGothic" panose="020B0600070205080204" pitchFamily="34" charset="-128"/>
                <a:cs typeface="ＭＳ Ｐゴシック"/>
              </a:rPr>
              <a:t>UBC covers initial patenting costs and recoups from licensees.</a:t>
            </a:r>
          </a:p>
          <a:p>
            <a:pPr marL="540000" marR="0" lvl="2"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i="1" dirty="0"/>
          </a:p>
          <a:p>
            <a:pPr marL="540000" marR="0" lvl="2"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i="1" dirty="0"/>
              <a:t>Please note that different institutions may have different policies for assigning IP and have consequently different levels of institutional support for commercialization. </a:t>
            </a:r>
            <a:endParaRPr lang="en-US" sz="1200" b="0" i="0" kern="1200" dirty="0">
              <a:solidFill>
                <a:schemeClr val="tx1"/>
              </a:solidFill>
              <a:effectLst/>
              <a:latin typeface="+mn-lt"/>
              <a:ea typeface="MS PGothic" panose="020B0600070205080204" pitchFamily="34" charset="-128"/>
              <a:cs typeface="ＭＳ Ｐゴシック"/>
            </a:endParaRPr>
          </a:p>
          <a:p>
            <a:pPr marL="540000" lvl="2" indent="0">
              <a:buFont typeface="Arial" panose="020B0604020202020204" pitchFamily="34" charset="0"/>
              <a:buNone/>
            </a:pPr>
            <a:endParaRPr lang="en-US" sz="1200" b="0" i="0" kern="1200" dirty="0">
              <a:solidFill>
                <a:schemeClr val="tx1"/>
              </a:solidFill>
              <a:effectLst/>
              <a:latin typeface="+mn-lt"/>
              <a:ea typeface="MS PGothic" panose="020B0600070205080204" pitchFamily="34" charset="-128"/>
            </a:endParaRPr>
          </a:p>
          <a:p>
            <a:pPr marL="0" lvl="0" indent="0">
              <a:buFont typeface="Arial" panose="020B0604020202020204" pitchFamily="34" charset="0"/>
              <a:buNone/>
            </a:pPr>
            <a:r>
              <a:rPr lang="en-CA" dirty="0"/>
              <a:t>---</a:t>
            </a:r>
          </a:p>
          <a:p>
            <a:pPr marL="0" lvl="0" indent="0">
              <a:buFont typeface="Arial" panose="020B0604020202020204" pitchFamily="34" charset="0"/>
              <a:buNone/>
            </a:pPr>
            <a:r>
              <a:rPr lang="en-CA" b="1" dirty="0"/>
              <a:t>Resources: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UBC’s Inventions &amp; Discoveries Policy (LR11) Available at: https://universitycounsel-2015.sites.olt.ubc.ca/files/2019/08/Research-Policy_LR2.pdf</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UILO. Invention &amp; Inventorship FAQ:</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Ownership of Inventions at UBC: https://</a:t>
            </a:r>
            <a:r>
              <a:rPr lang="en-US" dirty="0" err="1"/>
              <a:t>uilo.ubc.ca</a:t>
            </a:r>
            <a:r>
              <a:rPr lang="en-US" dirty="0"/>
              <a:t>/researchers/commercialize-invention/inventions-inventorship-</a:t>
            </a:r>
            <a:r>
              <a:rPr lang="en-US" dirty="0" err="1"/>
              <a:t>faq</a:t>
            </a:r>
            <a:r>
              <a:rPr lang="en-US" dirty="0"/>
              <a:t>/ownership-inventions-</a:t>
            </a:r>
            <a:r>
              <a:rPr lang="en-US" dirty="0" err="1"/>
              <a:t>ubc</a:t>
            </a:r>
            <a:endParaRPr lang="en-US" dirty="0"/>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Patenting: https://</a:t>
            </a:r>
            <a:r>
              <a:rPr lang="en-US" dirty="0" err="1"/>
              <a:t>uilo.ubc.ca</a:t>
            </a:r>
            <a:r>
              <a:rPr lang="en-US" dirty="0"/>
              <a:t>/researchers/commercialize-invention/patenting-</a:t>
            </a:r>
            <a:r>
              <a:rPr lang="en-US" dirty="0" err="1"/>
              <a:t>faq</a:t>
            </a:r>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11</a:t>
            </a:fld>
            <a:endParaRPr lang="en-US" altLang="en-US"/>
          </a:p>
        </p:txBody>
      </p:sp>
    </p:spTree>
    <p:extLst>
      <p:ext uri="{BB962C8B-B14F-4D97-AF65-F5344CB8AC3E}">
        <p14:creationId xmlns:p14="http://schemas.microsoft.com/office/powerpoint/2010/main" val="12580402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12</a:t>
            </a:fld>
            <a:endParaRPr lang="en-US" altLang="en-US"/>
          </a:p>
        </p:txBody>
      </p:sp>
    </p:spTree>
    <p:extLst>
      <p:ext uri="{BB962C8B-B14F-4D97-AF65-F5344CB8AC3E}">
        <p14:creationId xmlns:p14="http://schemas.microsoft.com/office/powerpoint/2010/main" val="12121247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[This slide includes some high-level recommendations; please feel free to modify and adapt it to your own research context.]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Potential Reflection/Discussion Questions: </a:t>
            </a:r>
          </a:p>
          <a:p>
            <a:pPr marL="628650" lvl="1" indent="-171450">
              <a:buFont typeface="Arial" panose="020B0604020202020204" pitchFamily="34" charset="0"/>
              <a:buChar char="•"/>
            </a:pPr>
            <a:r>
              <a:rPr lang="en-CA" sz="1200" kern="1200" dirty="0">
                <a:solidFill>
                  <a:schemeClr val="tx1"/>
                </a:solidFill>
                <a:effectLst/>
                <a:latin typeface="+mn-lt"/>
                <a:ea typeface="MS PGothic" panose="020B0600070205080204" pitchFamily="34" charset="-128"/>
                <a:cs typeface="ＭＳ Ｐゴシック"/>
              </a:rPr>
              <a:t>How does your understanding of intellectual property and ownership influence your record keeping practices?</a:t>
            </a:r>
          </a:p>
          <a:p>
            <a:pPr marL="628650" lvl="1" indent="-171450">
              <a:buFont typeface="Arial" panose="020B0604020202020204" pitchFamily="34" charset="0"/>
              <a:buChar char="•"/>
            </a:pPr>
            <a:r>
              <a:rPr lang="en-CA" sz="1200" kern="1200" dirty="0">
                <a:solidFill>
                  <a:schemeClr val="tx1"/>
                </a:solidFill>
                <a:effectLst/>
                <a:latin typeface="+mn-lt"/>
                <a:ea typeface="MS PGothic" panose="020B0600070205080204" pitchFamily="34" charset="-128"/>
                <a:cs typeface="ＭＳ Ｐゴシック"/>
              </a:rPr>
              <a:t>What measures do/should you take to protect your intellectual property?</a:t>
            </a:r>
          </a:p>
          <a:p>
            <a:pPr marL="628650" lvl="1" indent="-171450">
              <a:buFont typeface="Arial" panose="020B0604020202020204" pitchFamily="34" charset="0"/>
              <a:buChar char="•"/>
            </a:pPr>
            <a:endParaRPr lang="en-CA" sz="1200" kern="1200" dirty="0">
              <a:solidFill>
                <a:schemeClr val="tx1"/>
              </a:solidFill>
              <a:effectLst/>
              <a:latin typeface="+mn-lt"/>
              <a:ea typeface="MS PGothic" panose="020B0600070205080204" pitchFamily="34" charset="-128"/>
              <a:cs typeface="ＭＳ Ｐゴシック"/>
            </a:endParaRPr>
          </a:p>
          <a:p>
            <a:endParaRPr lang="en-US" dirty="0"/>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13</a:t>
            </a:fld>
            <a:endParaRPr lang="en-US" altLang="en-US"/>
          </a:p>
        </p:txBody>
      </p:sp>
    </p:spTree>
    <p:extLst>
      <p:ext uri="{BB962C8B-B14F-4D97-AF65-F5344CB8AC3E}">
        <p14:creationId xmlns:p14="http://schemas.microsoft.com/office/powerpoint/2010/main" val="6187790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Guides</a:t>
            </a:r>
          </a:p>
          <a:p>
            <a:pPr marL="285750" indent="-285750">
              <a:buFont typeface="Arial" panose="020B0604020202020204" pitchFamily="34" charset="0"/>
              <a:buChar char="•"/>
            </a:pPr>
            <a:r>
              <a:rPr lang="en-US" sz="1200" dirty="0"/>
              <a:t>Canadian Intellectual Property Office: </a:t>
            </a:r>
            <a:r>
              <a:rPr lang="en-US" sz="1200" dirty="0">
                <a:hlinkClick r:id="rId3"/>
              </a:rPr>
              <a:t>A guide to copyright</a:t>
            </a:r>
            <a:r>
              <a:rPr lang="en-US" sz="1200" dirty="0"/>
              <a:t>: https://</a:t>
            </a:r>
            <a:r>
              <a:rPr lang="en-US" sz="1200" dirty="0" err="1"/>
              <a:t>www.ic.gc.ca</a:t>
            </a:r>
            <a:r>
              <a:rPr lang="en-US" sz="1200" dirty="0"/>
              <a:t>/</a:t>
            </a:r>
            <a:r>
              <a:rPr lang="en-US" sz="1200" dirty="0" err="1"/>
              <a:t>eic</a:t>
            </a:r>
            <a:r>
              <a:rPr lang="en-US" sz="1200" dirty="0"/>
              <a:t>/site/</a:t>
            </a:r>
            <a:r>
              <a:rPr lang="en-US" sz="1200" dirty="0" err="1"/>
              <a:t>cipointernet-internetopic.nsf</a:t>
            </a:r>
            <a:r>
              <a:rPr lang="en-US" sz="1200" dirty="0"/>
              <a:t>/</a:t>
            </a:r>
            <a:r>
              <a:rPr lang="en-US" sz="1200" dirty="0" err="1"/>
              <a:t>eng</a:t>
            </a:r>
            <a:r>
              <a:rPr lang="en-US" sz="1200" dirty="0"/>
              <a:t>/h_wr02281.html</a:t>
            </a:r>
          </a:p>
          <a:p>
            <a:pPr marL="285750" indent="-285750">
              <a:buFont typeface="Arial" panose="020B0604020202020204" pitchFamily="34" charset="0"/>
              <a:buChar char="•"/>
            </a:pPr>
            <a:r>
              <a:rPr lang="en-US" sz="1200" dirty="0"/>
              <a:t>Canadian Intellectual Property Office: </a:t>
            </a:r>
            <a:r>
              <a:rPr lang="en-US" sz="1200" dirty="0">
                <a:hlinkClick r:id="rId4"/>
              </a:rPr>
              <a:t>A guide to patents</a:t>
            </a:r>
            <a:r>
              <a:rPr lang="en-US" sz="1200" dirty="0"/>
              <a:t>: https://</a:t>
            </a:r>
            <a:r>
              <a:rPr lang="en-US" sz="1200" dirty="0" err="1"/>
              <a:t>www.ic.gc.ca</a:t>
            </a:r>
            <a:r>
              <a:rPr lang="en-US" sz="1200" dirty="0"/>
              <a:t>/</a:t>
            </a:r>
            <a:r>
              <a:rPr lang="en-US" sz="1200" dirty="0" err="1"/>
              <a:t>eic</a:t>
            </a:r>
            <a:r>
              <a:rPr lang="en-US" sz="1200" dirty="0"/>
              <a:t>/site/</a:t>
            </a:r>
            <a:r>
              <a:rPr lang="en-US" sz="1200" dirty="0" err="1"/>
              <a:t>cipointernet-internetopic.nsf</a:t>
            </a:r>
            <a:r>
              <a:rPr lang="en-US" sz="1200" dirty="0"/>
              <a:t>/</a:t>
            </a:r>
            <a:r>
              <a:rPr lang="en-US" sz="1200" dirty="0" err="1"/>
              <a:t>eng</a:t>
            </a:r>
            <a:r>
              <a:rPr lang="en-US" sz="1200" dirty="0"/>
              <a:t>/h_wr03652.html</a:t>
            </a:r>
          </a:p>
          <a:p>
            <a:pPr marL="285750" indent="-285750">
              <a:buFont typeface="Arial" panose="020B0604020202020204" pitchFamily="34" charset="0"/>
              <a:buChar char="•"/>
            </a:pPr>
            <a:r>
              <a:rPr lang="en-US" sz="1200" dirty="0"/>
              <a:t>UBC Faculty of Graduate &amp; Postdoctoral Studies: </a:t>
            </a:r>
            <a:r>
              <a:rPr lang="en-US" sz="1200" dirty="0">
                <a:hlinkClick r:id="rId5"/>
              </a:rPr>
              <a:t>Intellectual Property Guide</a:t>
            </a:r>
            <a:r>
              <a:rPr lang="en-US" sz="1200" dirty="0"/>
              <a:t>: https://</a:t>
            </a:r>
            <a:r>
              <a:rPr lang="en-US" sz="1200" dirty="0" err="1"/>
              <a:t>www.grad.ubc.ca</a:t>
            </a:r>
            <a:r>
              <a:rPr lang="en-US" sz="1200" dirty="0"/>
              <a:t>/intellectual-property-guide</a:t>
            </a:r>
          </a:p>
          <a:p>
            <a:pPr marL="285750" marR="0" lvl="0" indent="-2857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a:hlinkClick r:id="rId6"/>
              </a:rPr>
              <a:t>Copyright @ UBC</a:t>
            </a:r>
            <a:r>
              <a:rPr lang="en-US" sz="1200" dirty="0"/>
              <a:t>: https://</a:t>
            </a:r>
            <a:r>
              <a:rPr lang="en-US" sz="1200" dirty="0" err="1"/>
              <a:t>copyright.ubc.ca</a:t>
            </a:r>
            <a:r>
              <a:rPr lang="en-US" sz="1200" dirty="0"/>
              <a:t>/</a:t>
            </a:r>
            <a:endParaRPr lang="en-US" sz="800" dirty="0"/>
          </a:p>
          <a:p>
            <a:endParaRPr lang="en-US" sz="800" b="1" dirty="0"/>
          </a:p>
          <a:p>
            <a:r>
              <a:rPr lang="en-US" sz="1200" b="1" dirty="0"/>
              <a:t>UBC Support Services</a:t>
            </a:r>
          </a:p>
          <a:p>
            <a:pPr marL="285750" indent="-285750">
              <a:buFont typeface="Arial" panose="020B0604020202020204" pitchFamily="34" charset="0"/>
              <a:buChar char="•"/>
            </a:pPr>
            <a:r>
              <a:rPr lang="en-US" sz="1200" dirty="0">
                <a:hlinkClick r:id="rId7"/>
              </a:rPr>
              <a:t>University-Industry Liaison Office</a:t>
            </a:r>
            <a:r>
              <a:rPr lang="en-US" sz="1200" dirty="0"/>
              <a:t>: https://</a:t>
            </a:r>
            <a:r>
              <a:rPr lang="en-US" sz="1200" dirty="0" err="1"/>
              <a:t>uilo.ubc.ca</a:t>
            </a:r>
            <a:r>
              <a:rPr lang="en-US" sz="1200" dirty="0"/>
              <a:t>/</a:t>
            </a:r>
          </a:p>
          <a:p>
            <a:r>
              <a:rPr lang="en-US" sz="800" b="1" dirty="0"/>
              <a:t> </a:t>
            </a:r>
            <a:br>
              <a:rPr lang="en-US" sz="1200" b="1" dirty="0"/>
            </a:br>
            <a:r>
              <a:rPr lang="en-US" sz="1200" b="1" dirty="0"/>
              <a:t>Relevant UBC Policies</a:t>
            </a:r>
          </a:p>
          <a:p>
            <a:pPr marL="285750" indent="-285750">
              <a:buFont typeface="Arial" panose="020B0604020202020204" pitchFamily="34" charset="0"/>
              <a:buChar char="•"/>
            </a:pPr>
            <a:r>
              <a:rPr lang="en-US" sz="1200" dirty="0">
                <a:hlinkClick r:id="rId8"/>
              </a:rPr>
              <a:t>Research Policy</a:t>
            </a:r>
            <a:r>
              <a:rPr lang="en-US" sz="1200" dirty="0"/>
              <a:t> (LR2): https://universitycounsel-2015.sites.olt.ubc.ca/files/2019/08/Research-Policy_LR2.pdf</a:t>
            </a:r>
            <a:endParaRPr lang="en-US" sz="1200" dirty="0">
              <a:hlinkClick r:id="rId8"/>
            </a:endParaRPr>
          </a:p>
          <a:p>
            <a:pPr marL="285750" indent="-285750">
              <a:buFont typeface="Arial" panose="020B0604020202020204" pitchFamily="34" charset="0"/>
              <a:buChar char="•"/>
            </a:pPr>
            <a:r>
              <a:rPr lang="en-US" sz="1200" dirty="0">
                <a:hlinkClick r:id="rId8"/>
              </a:rPr>
              <a:t>Inventions &amp; Discoveries Policy</a:t>
            </a:r>
            <a:r>
              <a:rPr lang="en-US" sz="1200" dirty="0"/>
              <a:t> (LR11): https://universitycounsel-2015.sites.olt.ubc.ca/files/2019/08/Research-Policy_LR2.pdf</a:t>
            </a:r>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14</a:t>
            </a:fld>
            <a:endParaRPr lang="en-US" altLang="en-US"/>
          </a:p>
        </p:txBody>
      </p:sp>
    </p:spTree>
    <p:extLst>
      <p:ext uri="{BB962C8B-B14F-4D97-AF65-F5344CB8AC3E}">
        <p14:creationId xmlns:p14="http://schemas.microsoft.com/office/powerpoint/2010/main" val="23329933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buFont typeface="Arial" panose="020B0604020202020204" pitchFamily="34" charset="0"/>
              <a:buNone/>
            </a:pPr>
            <a:r>
              <a:rPr lang="en-CA" dirty="0"/>
              <a:t>[Definition of Copyright]</a:t>
            </a:r>
          </a:p>
          <a:p>
            <a:pPr marL="0" lvl="0" indent="0">
              <a:buFont typeface="Arial" panose="020B0604020202020204" pitchFamily="34" charset="0"/>
              <a:buNone/>
            </a:pPr>
            <a:endParaRPr lang="en-CA" dirty="0"/>
          </a:p>
          <a:p>
            <a:pPr marL="0" lvl="0" indent="0">
              <a:buFont typeface="Arial" panose="020B0604020202020204" pitchFamily="34" charset="0"/>
              <a:buNone/>
            </a:pPr>
            <a:r>
              <a:rPr lang="en-CA" dirty="0"/>
              <a:t>---</a:t>
            </a:r>
          </a:p>
          <a:p>
            <a:pPr marL="0" lvl="0" indent="0">
              <a:buFont typeface="Arial" panose="020B0604020202020204" pitchFamily="34" charset="0"/>
              <a:buNone/>
            </a:pPr>
            <a:r>
              <a:rPr lang="en-CA" b="1" dirty="0"/>
              <a:t>Resources: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i="0" dirty="0"/>
              <a:t>Canadian Intellectual Property Office. (2019) A guide to copyright.</a:t>
            </a:r>
            <a:r>
              <a:rPr lang="en-CA" sz="1200" i="0" dirty="0"/>
              <a:t> Available at: https://</a:t>
            </a:r>
            <a:r>
              <a:rPr lang="en-CA" sz="1200" i="0" dirty="0" err="1"/>
              <a:t>www.ic.gc.ca</a:t>
            </a:r>
            <a:r>
              <a:rPr lang="en-CA" sz="1200" i="0" dirty="0"/>
              <a:t>/</a:t>
            </a:r>
            <a:r>
              <a:rPr lang="en-CA" sz="1200" i="0" dirty="0" err="1"/>
              <a:t>eic</a:t>
            </a:r>
            <a:r>
              <a:rPr lang="en-CA" sz="1200" i="0" dirty="0"/>
              <a:t>/site/</a:t>
            </a:r>
            <a:r>
              <a:rPr lang="en-CA" sz="1200" i="0" dirty="0" err="1"/>
              <a:t>cipointernet-internetopic.nsf</a:t>
            </a:r>
            <a:r>
              <a:rPr lang="en-CA" sz="1200" i="0" dirty="0"/>
              <a:t>/</a:t>
            </a:r>
            <a:r>
              <a:rPr lang="en-CA" sz="1200" i="0" dirty="0" err="1"/>
              <a:t>eng</a:t>
            </a:r>
            <a:r>
              <a:rPr lang="en-CA" sz="1200" i="0" dirty="0"/>
              <a:t>/h_wr02281.html </a:t>
            </a:r>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17</a:t>
            </a:fld>
            <a:endParaRPr lang="en-US" altLang="en-US"/>
          </a:p>
        </p:txBody>
      </p:sp>
    </p:spTree>
    <p:extLst>
      <p:ext uri="{BB962C8B-B14F-4D97-AF65-F5344CB8AC3E}">
        <p14:creationId xmlns:p14="http://schemas.microsoft.com/office/powerpoint/2010/main" val="39212089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CA" dirty="0"/>
              <a:t>[Definition of moral rights]</a:t>
            </a:r>
          </a:p>
          <a:p>
            <a:pPr marL="0" lvl="0" indent="0">
              <a:buFont typeface="Arial" panose="020B0604020202020204" pitchFamily="34" charset="0"/>
              <a:buNone/>
            </a:pPr>
            <a:endParaRPr lang="en-CA" dirty="0"/>
          </a:p>
          <a:p>
            <a:pPr marL="0" lvl="0" indent="0">
              <a:buFont typeface="Arial" panose="020B0604020202020204" pitchFamily="34" charset="0"/>
              <a:buNone/>
            </a:pPr>
            <a:r>
              <a:rPr lang="en-CA" dirty="0"/>
              <a:t>---</a:t>
            </a:r>
          </a:p>
          <a:p>
            <a:pPr marL="0" lvl="0" indent="0">
              <a:buFont typeface="Arial" panose="020B0604020202020204" pitchFamily="34" charset="0"/>
              <a:buNone/>
            </a:pPr>
            <a:r>
              <a:rPr lang="en-CA" b="1" dirty="0"/>
              <a:t>Resources: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i="0" dirty="0"/>
              <a:t>Canadian Intellectual Property Office. (2019) A guide to copyright.</a:t>
            </a:r>
            <a:r>
              <a:rPr lang="en-CA" sz="1200" i="0" dirty="0"/>
              <a:t> Available at: https://</a:t>
            </a:r>
            <a:r>
              <a:rPr lang="en-CA" sz="1200" i="0" dirty="0" err="1"/>
              <a:t>www.ic.gc.ca</a:t>
            </a:r>
            <a:r>
              <a:rPr lang="en-CA" sz="1200" i="0" dirty="0"/>
              <a:t>/</a:t>
            </a:r>
            <a:r>
              <a:rPr lang="en-CA" sz="1200" i="0" dirty="0" err="1"/>
              <a:t>eic</a:t>
            </a:r>
            <a:r>
              <a:rPr lang="en-CA" sz="1200" i="0" dirty="0"/>
              <a:t>/site/</a:t>
            </a:r>
            <a:r>
              <a:rPr lang="en-CA" sz="1200" i="0" dirty="0" err="1"/>
              <a:t>cipointernet-internetopic.nsf</a:t>
            </a:r>
            <a:r>
              <a:rPr lang="en-CA" sz="1200" i="0" dirty="0"/>
              <a:t>/</a:t>
            </a:r>
            <a:r>
              <a:rPr lang="en-CA" sz="1200" i="0" dirty="0" err="1"/>
              <a:t>eng</a:t>
            </a:r>
            <a:r>
              <a:rPr lang="en-CA" sz="1200" i="0" dirty="0"/>
              <a:t>/h_wr02281.html </a:t>
            </a:r>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18</a:t>
            </a:fld>
            <a:endParaRPr lang="en-US" altLang="en-US"/>
          </a:p>
        </p:txBody>
      </p:sp>
    </p:spTree>
    <p:extLst>
      <p:ext uri="{BB962C8B-B14F-4D97-AF65-F5344CB8AC3E}">
        <p14:creationId xmlns:p14="http://schemas.microsoft.com/office/powerpoint/2010/main" val="17980957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CA" dirty="0"/>
              <a:t>[Definition of patents]</a:t>
            </a:r>
          </a:p>
          <a:p>
            <a:pPr marL="0" lvl="0" indent="0">
              <a:buFont typeface="Arial" panose="020B0604020202020204" pitchFamily="34" charset="0"/>
              <a:buNone/>
            </a:pPr>
            <a:endParaRPr lang="en-CA" dirty="0"/>
          </a:p>
          <a:p>
            <a:pPr marL="0" lvl="0" indent="0">
              <a:buFont typeface="Arial" panose="020B0604020202020204" pitchFamily="34" charset="0"/>
              <a:buNone/>
            </a:pPr>
            <a:r>
              <a:rPr lang="en-CA" dirty="0"/>
              <a:t>---</a:t>
            </a:r>
          </a:p>
          <a:p>
            <a:pPr marL="0" lvl="0" indent="0">
              <a:buFont typeface="Arial" panose="020B0604020202020204" pitchFamily="34" charset="0"/>
              <a:buNone/>
            </a:pPr>
            <a:r>
              <a:rPr lang="en-CA" b="1" dirty="0"/>
              <a:t>Resources: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i="0" dirty="0"/>
              <a:t>Canadian Intellectual Property Office. (2019) A guide to patents.</a:t>
            </a:r>
            <a:r>
              <a:rPr lang="en-CA" sz="1200" i="0" dirty="0"/>
              <a:t> Available at: https://</a:t>
            </a:r>
            <a:r>
              <a:rPr lang="en-CA" sz="1200" i="0" dirty="0" err="1"/>
              <a:t>www.ic.gc.ca</a:t>
            </a:r>
            <a:r>
              <a:rPr lang="en-CA" sz="1200" i="0" dirty="0"/>
              <a:t>/</a:t>
            </a:r>
            <a:r>
              <a:rPr lang="en-CA" sz="1200" i="0" dirty="0" err="1"/>
              <a:t>eic</a:t>
            </a:r>
            <a:r>
              <a:rPr lang="en-CA" sz="1200" i="0" dirty="0"/>
              <a:t>/site/</a:t>
            </a:r>
            <a:r>
              <a:rPr lang="en-CA" sz="1200" i="0" dirty="0" err="1"/>
              <a:t>cipointernet-internetopic.nsf</a:t>
            </a:r>
            <a:r>
              <a:rPr lang="en-CA" sz="1200" i="0" dirty="0"/>
              <a:t>/</a:t>
            </a:r>
            <a:r>
              <a:rPr lang="en-CA" sz="1200" i="0" dirty="0" err="1"/>
              <a:t>eng</a:t>
            </a:r>
            <a:r>
              <a:rPr lang="en-CA" sz="1200" i="0" dirty="0"/>
              <a:t>/h_wr03652.html</a:t>
            </a:r>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19</a:t>
            </a:fld>
            <a:endParaRPr lang="en-US" altLang="en-US"/>
          </a:p>
        </p:txBody>
      </p:sp>
    </p:spTree>
    <p:extLst>
      <p:ext uri="{BB962C8B-B14F-4D97-AF65-F5344CB8AC3E}">
        <p14:creationId xmlns:p14="http://schemas.microsoft.com/office/powerpoint/2010/main" val="33852203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Facilitator’s Notes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In order for journals to </a:t>
            </a:r>
            <a:r>
              <a:rPr lang="en-CA" sz="1200" b="0" kern="1200" dirty="0">
                <a:solidFill>
                  <a:schemeClr val="tx1"/>
                </a:solidFill>
                <a:effectLst/>
                <a:latin typeface="+mn-lt"/>
                <a:ea typeface="MS PGothic" panose="020B0600070205080204" pitchFamily="34" charset="-128"/>
              </a:rPr>
              <a:t>expedite</a:t>
            </a:r>
            <a:r>
              <a:rPr lang="en-CA" sz="1200" kern="1200" dirty="0">
                <a:solidFill>
                  <a:schemeClr val="tx1"/>
                </a:solidFill>
                <a:effectLst/>
                <a:latin typeface="+mn-lt"/>
                <a:ea typeface="MS PGothic" panose="020B0600070205080204" pitchFamily="34" charset="-128"/>
                <a:cs typeface="ＭＳ Ｐゴシック"/>
              </a:rPr>
              <a:t> the editing and publishing process as well as to disseminate the manuscript, a copyright transfer agreement is required. Typically, the publisher will license back some rights back to the authors in these copyright transfer agreements. In most cases, Avery may publish the submitted version in full on their website and may also publish the accepted or peer-reviewed version after the embargo has lapsed. However, there are more restrictions with how Avery could share the final published version (e.g., excerpts from the article with a maximum word limit, must acknowledge the journal’s copyright and provide full citations, etc.)</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CA" sz="1200" b="0" kern="1200" dirty="0">
              <a:solidFill>
                <a:schemeClr val="tx1"/>
              </a:solidFill>
              <a:effectLst/>
              <a:latin typeface="+mn-lt"/>
              <a:ea typeface="MS PGothic" panose="020B0600070205080204" pitchFamily="34" charset="-128"/>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CA" sz="1200" b="0" kern="1200" dirty="0">
                <a:solidFill>
                  <a:schemeClr val="tx1"/>
                </a:solidFill>
                <a:effectLst/>
                <a:latin typeface="+mn-lt"/>
                <a:ea typeface="MS PGothic" panose="020B0600070205080204" pitchFamily="34" charset="-128"/>
              </a:rPr>
              <a:t>It is Avery’s responsibility to review all relevant documents to fully understand what rights they have surrendered or retained and act accordingly, especially as each journal publisher may have different provisions in their copyright transfer agreement. </a:t>
            </a:r>
            <a:endParaRPr lang="en-US" b="0"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21</a:t>
            </a:fld>
            <a:endParaRPr lang="en-US" altLang="en-US"/>
          </a:p>
        </p:txBody>
      </p:sp>
    </p:spTree>
    <p:extLst>
      <p:ext uri="{BB962C8B-B14F-4D97-AF65-F5344CB8AC3E}">
        <p14:creationId xmlns:p14="http://schemas.microsoft.com/office/powerpoint/2010/main" val="41527576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Facilitator’s Notes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It is important to remember that according</a:t>
            </a:r>
            <a:r>
              <a:rPr lang="en-US" dirty="0"/>
              <a:t> to LR11, any invention created in the course of research while using facilities, equipment, or funding provided by or administered by the University </a:t>
            </a:r>
            <a:r>
              <a:rPr lang="en-US" b="1" dirty="0"/>
              <a:t>belongs to UBC. </a:t>
            </a:r>
            <a:r>
              <a:rPr lang="en-US" b="0" dirty="0"/>
              <a:t>Premature disclosure may have important financial implications for the university. The ethical considerations for Jessie could depend on the nature of the contract signed by Jessie with the university. </a:t>
            </a:r>
            <a:r>
              <a:rPr lang="en-CA" sz="1200" kern="1200" dirty="0">
                <a:solidFill>
                  <a:schemeClr val="tx1"/>
                </a:solidFill>
                <a:effectLst/>
                <a:latin typeface="+mn-lt"/>
                <a:ea typeface="MS PGothic" panose="020B0600070205080204" pitchFamily="34" charset="-128"/>
                <a:cs typeface="ＭＳ Ｐゴシック"/>
              </a:rPr>
              <a:t>This information may have an impact on what the correct ethical response is.</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22</a:t>
            </a:fld>
            <a:endParaRPr lang="en-US" altLang="en-US"/>
          </a:p>
        </p:txBody>
      </p:sp>
    </p:spTree>
    <p:extLst>
      <p:ext uri="{BB962C8B-B14F-4D97-AF65-F5344CB8AC3E}">
        <p14:creationId xmlns:p14="http://schemas.microsoft.com/office/powerpoint/2010/main" val="848770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Scholarly Integrity Policy: https://universitycounsel-2015.sites.olt.ubc.ca/files/2020/07/Scholarly-Integrity-Policy_SC6.pdf</a:t>
            </a:r>
          </a:p>
          <a:p>
            <a:endParaRPr lang="en-CA" dirty="0"/>
          </a:p>
          <a:p>
            <a:endParaRPr lang="en-CA"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2</a:t>
            </a:fld>
            <a:endParaRPr lang="en-US" altLang="en-US"/>
          </a:p>
        </p:txBody>
      </p:sp>
    </p:spTree>
    <p:extLst>
      <p:ext uri="{BB962C8B-B14F-4D97-AF65-F5344CB8AC3E}">
        <p14:creationId xmlns:p14="http://schemas.microsoft.com/office/powerpoint/2010/main" val="1289169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Creative Commons Attribution 4.0 International License (CC BY 4.0): http://</a:t>
            </a:r>
            <a:r>
              <a:rPr lang="en-US" dirty="0" err="1"/>
              <a:t>creativecommons.org</a:t>
            </a:r>
            <a:r>
              <a:rPr lang="en-US" dirty="0"/>
              <a:t>/licenses/by/4.0/</a:t>
            </a:r>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3</a:t>
            </a:fld>
            <a:endParaRPr lang="en-US" altLang="en-US"/>
          </a:p>
        </p:txBody>
      </p:sp>
    </p:spTree>
    <p:extLst>
      <p:ext uri="{BB962C8B-B14F-4D97-AF65-F5344CB8AC3E}">
        <p14:creationId xmlns:p14="http://schemas.microsoft.com/office/powerpoint/2010/main" val="2992156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altLang="en-US" b="1" dirty="0"/>
              <a:t>Potential/Suggested Learning Outcomes: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US" altLang="en-US" b="0" i="1" dirty="0"/>
              <a:t>By the end of this presentation, participants will be able to:</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Define intellectual property/copyright/patents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Identify the owners of research product and materials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Explain the importance of intellectual property in relation to scholarly integrity</a:t>
            </a:r>
          </a:p>
        </p:txBody>
      </p:sp>
      <p:sp>
        <p:nvSpPr>
          <p:cNvPr id="163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190B66C-9698-4E8F-ADD4-05E656A58602}" type="slidenum">
              <a:rPr lang="en-US" altLang="en-US" sz="1200">
                <a:latin typeface="Calibri" panose="020F0502020204030204" pitchFamily="34" charset="0"/>
              </a:rPr>
              <a:pPr eaLnBrk="1" hangingPunct="1"/>
              <a:t>4</a:t>
            </a:fld>
            <a:endParaRPr lang="en-US" altLang="en-US" sz="1200">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i="0" baseline="0" dirty="0"/>
              <a:t>What is intellectual property? </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dirty="0"/>
              <a:t>What we create, invent or develop as a result of our intellectual activity. </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i="0" baseline="0"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i="0" baseline="0" dirty="0"/>
              <a:t>Why should we protect it?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i="0" baseline="0" dirty="0"/>
              <a:t>Allows (financial) reward for any development of the intellectual product to come back to originator</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i="0" baseline="0" dirty="0"/>
              <a:t>May be necessary to attract investment to develop a discovery</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Benefits the society as a whole. </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i="0" baseline="0"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i="0" baseline="0" dirty="0"/>
              <a:t>How does intellectual property relate to scholarly integrity?</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i="0" baseline="0" dirty="0"/>
              <a:t>There are numerous benefits associated with intellectual property protection. </a:t>
            </a:r>
          </a:p>
          <a:p>
            <a:pPr marL="742950" lvl="1" indent="-285750">
              <a:buFont typeface="Arial" panose="020B0604020202020204" pitchFamily="34" charset="0"/>
              <a:buChar char="•"/>
            </a:pPr>
            <a:r>
              <a:rPr lang="en-US" sz="1500" dirty="0"/>
              <a:t>Assigns credit and responsibility to the researchers</a:t>
            </a:r>
          </a:p>
          <a:p>
            <a:pPr marL="742950" lvl="1" indent="-285750">
              <a:buFont typeface="Arial" panose="020B0604020202020204" pitchFamily="34" charset="0"/>
              <a:buChar char="•"/>
            </a:pPr>
            <a:r>
              <a:rPr lang="en-US" sz="1500" dirty="0"/>
              <a:t>Rewards intellectual contribution and innovation</a:t>
            </a:r>
          </a:p>
          <a:p>
            <a:pPr marL="742950" lvl="1" indent="-285750">
              <a:buFont typeface="Arial" panose="020B0604020202020204" pitchFamily="34" charset="0"/>
              <a:buChar char="•"/>
            </a:pPr>
            <a:r>
              <a:rPr lang="en-US" sz="1500" dirty="0"/>
              <a:t>Incentivizes sharing of cutting-edge and creative information</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sz="1600" i="0" baseline="0"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1600" i="0" baseline="0" dirty="0"/>
              <a:t>---</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1600" i="0" baseline="0" dirty="0"/>
              <a:t>Resource:</a:t>
            </a:r>
          </a:p>
          <a:p>
            <a:pPr marL="285750" marR="0" lvl="0" indent="-2857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600" i="0" dirty="0"/>
              <a:t>Canadian Intellectual Property Office. (2019) Intellectual Property: It’s yours. Own it. Available at: https://</a:t>
            </a:r>
            <a:r>
              <a:rPr lang="en-US" sz="1600" i="0" dirty="0" err="1"/>
              <a:t>www.ic.gc.ca</a:t>
            </a:r>
            <a:r>
              <a:rPr lang="en-US" sz="1600" i="0" dirty="0"/>
              <a:t>/</a:t>
            </a:r>
            <a:r>
              <a:rPr lang="en-US" sz="1600" i="0" dirty="0" err="1"/>
              <a:t>eic</a:t>
            </a:r>
            <a:r>
              <a:rPr lang="en-US" sz="1600" i="0" dirty="0"/>
              <a:t>/site/</a:t>
            </a:r>
            <a:r>
              <a:rPr lang="en-US" sz="1600" i="0" dirty="0" err="1"/>
              <a:t>cipointernet-internetopic.nsf</a:t>
            </a:r>
            <a:r>
              <a:rPr lang="en-US" sz="1600" i="0" dirty="0"/>
              <a:t>/</a:t>
            </a:r>
            <a:r>
              <a:rPr lang="en-US" sz="1600" i="0" dirty="0" err="1"/>
              <a:t>vwapj</a:t>
            </a:r>
            <a:r>
              <a:rPr lang="en-US" sz="1600" i="0" dirty="0"/>
              <a:t>/</a:t>
            </a:r>
            <a:r>
              <a:rPr lang="en-US" sz="1600" i="0" dirty="0" err="1"/>
              <a:t>ip_academy-booklet.pdf</a:t>
            </a:r>
            <a:r>
              <a:rPr lang="en-US" sz="1600" i="0" dirty="0"/>
              <a:t>/$FILE/</a:t>
            </a:r>
            <a:r>
              <a:rPr lang="en-US" sz="1600" i="0" dirty="0" err="1"/>
              <a:t>ip_academy-booklet.pdf</a:t>
            </a:r>
            <a:endParaRPr lang="en-US" sz="1600" i="0" dirty="0"/>
          </a:p>
          <a:p>
            <a:pPr marL="285750" marR="0" lvl="0" indent="-2857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600" dirty="0"/>
              <a:t>UBC Faculty of Graduate &amp; Postdoctoral Studies (n.</a:t>
            </a:r>
            <a:r>
              <a:rPr lang="en-US" sz="1600" u="none" dirty="0"/>
              <a:t>d.) Intellectual Property Guide. </a:t>
            </a:r>
            <a:r>
              <a:rPr lang="en-US" sz="1600" dirty="0"/>
              <a:t>Available at: https://</a:t>
            </a:r>
            <a:r>
              <a:rPr lang="en-US" sz="1600" dirty="0" err="1"/>
              <a:t>www.grad.ubc.ca</a:t>
            </a:r>
            <a:r>
              <a:rPr lang="en-US" sz="1600" dirty="0"/>
              <a:t>/intellectual-property-guide</a:t>
            </a:r>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5</a:t>
            </a:fld>
            <a:endParaRPr lang="en-US" altLang="en-US"/>
          </a:p>
        </p:txBody>
      </p:sp>
    </p:spTree>
    <p:extLst>
      <p:ext uri="{BB962C8B-B14F-4D97-AF65-F5344CB8AC3E}">
        <p14:creationId xmlns:p14="http://schemas.microsoft.com/office/powerpoint/2010/main" val="29837707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i="0" baseline="0" dirty="0"/>
              <a:t>How does intellectual property relate to scholarly integrity?</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i="0" baseline="0" dirty="0"/>
              <a:t>There are numerous benefits associated with intellectual property protection. </a:t>
            </a:r>
          </a:p>
          <a:p>
            <a:pPr marL="742950" lvl="1" indent="-285750">
              <a:buFont typeface="Arial" panose="020B0604020202020204" pitchFamily="34" charset="0"/>
              <a:buChar char="•"/>
            </a:pPr>
            <a:r>
              <a:rPr lang="en-US" sz="1500" dirty="0"/>
              <a:t>Assigns credit and responsibility to the researchers</a:t>
            </a:r>
          </a:p>
          <a:p>
            <a:pPr marL="742950" lvl="1" indent="-285750">
              <a:buFont typeface="Arial" panose="020B0604020202020204" pitchFamily="34" charset="0"/>
              <a:buChar char="•"/>
            </a:pPr>
            <a:r>
              <a:rPr lang="en-US" sz="1500" dirty="0"/>
              <a:t>Rewards intellectual contribution and innovation</a:t>
            </a:r>
          </a:p>
          <a:p>
            <a:pPr marL="742950" lvl="1" indent="-285750">
              <a:buFont typeface="Arial" panose="020B0604020202020204" pitchFamily="34" charset="0"/>
              <a:buChar char="•"/>
            </a:pPr>
            <a:r>
              <a:rPr lang="en-US" sz="1500" dirty="0"/>
              <a:t>Incentivizes sharing of cutting-edge and creative information</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sz="1600" i="0" baseline="0"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1600" i="0" baseline="0" dirty="0"/>
              <a:t>---</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1600" b="1" i="0" baseline="0" dirty="0"/>
              <a:t>Resource:</a:t>
            </a:r>
          </a:p>
          <a:p>
            <a:pPr marL="285750" marR="0" lvl="0" indent="-2857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600" i="0" dirty="0"/>
              <a:t>Canadian Intellectual Property Office. (2019) Intellectual Property: It’s yours. Own it. Available at: https://</a:t>
            </a:r>
            <a:r>
              <a:rPr lang="en-US" sz="1600" i="0" dirty="0" err="1"/>
              <a:t>www.ic.gc.ca</a:t>
            </a:r>
            <a:r>
              <a:rPr lang="en-US" sz="1600" i="0" dirty="0"/>
              <a:t>/</a:t>
            </a:r>
            <a:r>
              <a:rPr lang="en-US" sz="1600" i="0" dirty="0" err="1"/>
              <a:t>eic</a:t>
            </a:r>
            <a:r>
              <a:rPr lang="en-US" sz="1600" i="0" dirty="0"/>
              <a:t>/site/</a:t>
            </a:r>
            <a:r>
              <a:rPr lang="en-US" sz="1600" i="0" dirty="0" err="1"/>
              <a:t>cipointernet-internetopic.nsf</a:t>
            </a:r>
            <a:r>
              <a:rPr lang="en-US" sz="1600" i="0" dirty="0"/>
              <a:t>/</a:t>
            </a:r>
            <a:r>
              <a:rPr lang="en-US" sz="1600" i="0" dirty="0" err="1"/>
              <a:t>vwapj</a:t>
            </a:r>
            <a:r>
              <a:rPr lang="en-US" sz="1600" i="0" dirty="0"/>
              <a:t>/</a:t>
            </a:r>
            <a:r>
              <a:rPr lang="en-US" sz="1600" i="0" dirty="0" err="1"/>
              <a:t>ip_academy-booklet.pdf</a:t>
            </a:r>
            <a:r>
              <a:rPr lang="en-US" sz="1600" i="0" dirty="0"/>
              <a:t>/$FILE/</a:t>
            </a:r>
            <a:r>
              <a:rPr lang="en-US" sz="1600" i="0" dirty="0" err="1"/>
              <a:t>ip_academy-booklet.pdf</a:t>
            </a:r>
            <a:endParaRPr lang="en-US" sz="1600" i="0" dirty="0"/>
          </a:p>
          <a:p>
            <a:pPr marL="285750" marR="0" lvl="0" indent="-2857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600" dirty="0"/>
              <a:t>UBC Faculty of Graduate &amp; Postdoctoral Studies (n.</a:t>
            </a:r>
            <a:r>
              <a:rPr lang="en-US" sz="1600" u="none" dirty="0"/>
              <a:t>d.) Intellectual Property Guide. </a:t>
            </a:r>
            <a:r>
              <a:rPr lang="en-US" sz="1600" dirty="0"/>
              <a:t>Available at: https://</a:t>
            </a:r>
            <a:r>
              <a:rPr lang="en-US" sz="1600" dirty="0" err="1"/>
              <a:t>www.grad.ubc.ca</a:t>
            </a:r>
            <a:r>
              <a:rPr lang="en-US" sz="1600" dirty="0"/>
              <a:t>/intellectual-property-guide</a:t>
            </a:r>
            <a:endParaRPr lang="en-US" sz="1600" i="0" baseline="0"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6</a:t>
            </a:fld>
            <a:endParaRPr lang="en-US" altLang="en-US"/>
          </a:p>
        </p:txBody>
      </p:sp>
    </p:spTree>
    <p:extLst>
      <p:ext uri="{BB962C8B-B14F-4D97-AF65-F5344CB8AC3E}">
        <p14:creationId xmlns:p14="http://schemas.microsoft.com/office/powerpoint/2010/main" val="3485546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lvl="0" indent="0">
              <a:buFont typeface="Arial" panose="020B0604020202020204" pitchFamily="34" charset="0"/>
              <a:buNone/>
            </a:pPr>
            <a:r>
              <a:rPr lang="en-US" sz="1500" b="1" dirty="0"/>
              <a:t>How can we protect our intellectual property? </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1600" i="0" baseline="0" dirty="0"/>
              <a:t>There are two forms of legal protection of intellectual property that are particularly relevant to research: copyright and patents. </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sz="1600" i="0" baseline="0"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1600" i="0" baseline="0" dirty="0"/>
              <a:t>---</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1600" b="1" i="0" baseline="0" dirty="0"/>
              <a:t>Resource:</a:t>
            </a:r>
          </a:p>
          <a:p>
            <a:pPr marL="285750" marR="0" lvl="0" indent="-2857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600" i="0" dirty="0"/>
              <a:t>Canadian Intellectual Property Office. (2019) Intellectual Property: It’s yours. Own it. Available at: https://</a:t>
            </a:r>
            <a:r>
              <a:rPr lang="en-US" sz="1600" i="0" dirty="0" err="1"/>
              <a:t>www.ic.gc.ca</a:t>
            </a:r>
            <a:r>
              <a:rPr lang="en-US" sz="1600" i="0" dirty="0"/>
              <a:t>/</a:t>
            </a:r>
            <a:r>
              <a:rPr lang="en-US" sz="1600" i="0" dirty="0" err="1"/>
              <a:t>eic</a:t>
            </a:r>
            <a:r>
              <a:rPr lang="en-US" sz="1600" i="0" dirty="0"/>
              <a:t>/site/</a:t>
            </a:r>
            <a:r>
              <a:rPr lang="en-US" sz="1600" i="0" dirty="0" err="1"/>
              <a:t>cipointernet-internetopic.nsf</a:t>
            </a:r>
            <a:r>
              <a:rPr lang="en-US" sz="1600" i="0" dirty="0"/>
              <a:t>/</a:t>
            </a:r>
            <a:r>
              <a:rPr lang="en-US" sz="1600" i="0" dirty="0" err="1"/>
              <a:t>vwapj</a:t>
            </a:r>
            <a:r>
              <a:rPr lang="en-US" sz="1600" i="0" dirty="0"/>
              <a:t>/</a:t>
            </a:r>
            <a:r>
              <a:rPr lang="en-US" sz="1600" i="0" dirty="0" err="1"/>
              <a:t>ip_academy-booklet.pdf</a:t>
            </a:r>
            <a:r>
              <a:rPr lang="en-US" sz="1600" i="0" dirty="0"/>
              <a:t>/$FILE/</a:t>
            </a:r>
            <a:r>
              <a:rPr lang="en-US" sz="1600" i="0" dirty="0" err="1"/>
              <a:t>ip_academy-booklet.pdf</a:t>
            </a:r>
            <a:endParaRPr lang="en-US" sz="1600" i="0" dirty="0"/>
          </a:p>
          <a:p>
            <a:pPr marL="285750" marR="0" lvl="0" indent="-2857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600" dirty="0"/>
              <a:t>UBC Faculty of Graduate &amp; Postdoctoral Studies (n.</a:t>
            </a:r>
            <a:r>
              <a:rPr lang="en-US" sz="1600" u="none" dirty="0"/>
              <a:t>d.) Intellectual Property Guide. </a:t>
            </a:r>
            <a:r>
              <a:rPr lang="en-US" sz="1600" dirty="0"/>
              <a:t>Available at: https://</a:t>
            </a:r>
            <a:r>
              <a:rPr lang="en-US" sz="1600" dirty="0" err="1"/>
              <a:t>www.grad.ubc.ca</a:t>
            </a:r>
            <a:r>
              <a:rPr lang="en-US" sz="1600" dirty="0"/>
              <a:t>/intellectual-property-guide</a:t>
            </a:r>
          </a:p>
          <a:p>
            <a:pPr marL="285750" marR="0" lvl="0" indent="-2857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600" i="0" baseline="0" dirty="0"/>
              <a:t>Copyright @ UBC. Available at: https://</a:t>
            </a:r>
            <a:r>
              <a:rPr lang="en-US" sz="1600" i="0" baseline="0" dirty="0" err="1"/>
              <a:t>copyright.ubc.ca</a:t>
            </a:r>
            <a:r>
              <a:rPr lang="en-US" sz="1600" i="0" baseline="0" dirty="0"/>
              <a:t>/</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sz="1600" i="0" baseline="0" dirty="0"/>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7</a:t>
            </a:fld>
            <a:endParaRPr lang="en-US" altLang="en-US"/>
          </a:p>
        </p:txBody>
      </p:sp>
    </p:spTree>
    <p:extLst>
      <p:ext uri="{BB962C8B-B14F-4D97-AF65-F5344CB8AC3E}">
        <p14:creationId xmlns:p14="http://schemas.microsoft.com/office/powerpoint/2010/main" val="2388859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indent="0">
              <a:buFont typeface="Arial" panose="020B0604020202020204" pitchFamily="34" charset="0"/>
              <a:buNone/>
            </a:pPr>
            <a:r>
              <a:rPr lang="en-US" b="1" dirty="0"/>
              <a:t>How is copyright created? </a:t>
            </a:r>
          </a:p>
          <a:p>
            <a:pPr marL="457200" lvl="1" indent="0">
              <a:buFont typeface="Arial" panose="020B0604020202020204" pitchFamily="34" charset="0"/>
              <a:buNone/>
            </a:pPr>
            <a:r>
              <a:rPr lang="en-US" dirty="0"/>
              <a:t>Automatically created in Canada when the work is produced</a:t>
            </a:r>
            <a:endParaRPr lang="en-US" u="sng" dirty="0"/>
          </a:p>
          <a:p>
            <a:pPr marL="0" indent="0">
              <a:buFont typeface="Arial" panose="020B0604020202020204" pitchFamily="34" charset="0"/>
              <a:buNone/>
            </a:pPr>
            <a:endParaRPr lang="en-US" dirty="0"/>
          </a:p>
          <a:p>
            <a:pPr marL="0" indent="0">
              <a:buFont typeface="Arial" panose="020B0604020202020204" pitchFamily="34" charset="0"/>
              <a:buNone/>
            </a:pPr>
            <a:r>
              <a:rPr lang="en-US" b="1" dirty="0"/>
              <a:t>What types of work does copyright protect? </a:t>
            </a:r>
          </a:p>
          <a:p>
            <a:pPr marL="457200" lvl="1" indent="0">
              <a:buFont typeface="Arial" panose="020B0604020202020204" pitchFamily="34" charset="0"/>
              <a:buNone/>
            </a:pPr>
            <a:r>
              <a:rPr lang="en-US" dirty="0"/>
              <a:t>Literary, artistic, dramatic, musical</a:t>
            </a:r>
          </a:p>
          <a:p>
            <a:pPr marL="0" indent="0">
              <a:buFont typeface="Arial" panose="020B0604020202020204" pitchFamily="34" charset="0"/>
              <a:buNone/>
            </a:pPr>
            <a:endParaRPr lang="en-US" dirty="0"/>
          </a:p>
          <a:p>
            <a:pPr marL="0" indent="0">
              <a:buFont typeface="Arial" panose="020B0604020202020204" pitchFamily="34" charset="0"/>
              <a:buNone/>
            </a:pPr>
            <a:r>
              <a:rPr lang="en-US" b="1" dirty="0"/>
              <a:t>What does copyright protection provide? </a:t>
            </a:r>
          </a:p>
          <a:p>
            <a:pPr marL="457200" lvl="1" indent="0">
              <a:buFont typeface="Arial" panose="020B0604020202020204" pitchFamily="34" charset="0"/>
              <a:buNone/>
            </a:pPr>
            <a:r>
              <a:rPr lang="en-US" dirty="0"/>
              <a:t>Exclusive legal right to produce, reproduce, publish or perform. Rights can be granted non-exclusively or assigned</a:t>
            </a:r>
          </a:p>
          <a:p>
            <a:pPr marL="0" indent="0">
              <a:buFont typeface="Arial" panose="020B0604020202020204" pitchFamily="34" charset="0"/>
              <a:buNone/>
            </a:pPr>
            <a:endParaRPr lang="en-US" dirty="0"/>
          </a:p>
          <a:p>
            <a:pPr marL="0" indent="0">
              <a:buFont typeface="Arial" panose="020B0604020202020204" pitchFamily="34" charset="0"/>
              <a:buNone/>
            </a:pPr>
            <a:r>
              <a:rPr lang="en-US" b="1" dirty="0"/>
              <a:t>What other rights does an author have? </a:t>
            </a:r>
          </a:p>
          <a:p>
            <a:pPr marL="457200" lvl="1" indent="0">
              <a:buFont typeface="Arial" panose="020B0604020202020204" pitchFamily="34" charset="0"/>
              <a:buNone/>
            </a:pPr>
            <a:r>
              <a:rPr lang="en-US" dirty="0"/>
              <a:t>Moral rights – right to be credited and to retain integrity of work (cannot be altered). Moral rights can be waived, but not assigned to someone else</a:t>
            </a:r>
          </a:p>
          <a:p>
            <a:pPr marL="0" indent="0">
              <a:buFont typeface="Arial" panose="020B0604020202020204" pitchFamily="34" charset="0"/>
              <a:buNone/>
            </a:pPr>
            <a:endParaRPr lang="en-US" dirty="0"/>
          </a:p>
          <a:p>
            <a:pPr marL="0" indent="0">
              <a:buFont typeface="Arial" panose="020B0604020202020204" pitchFamily="34" charset="0"/>
              <a:buNone/>
            </a:pPr>
            <a:r>
              <a:rPr lang="en-US" b="1" dirty="0"/>
              <a:t>How long does copyright last? </a:t>
            </a:r>
          </a:p>
          <a:p>
            <a:pPr marL="457200" lvl="1" indent="0">
              <a:buFont typeface="Arial" panose="020B0604020202020204" pitchFamily="34" charset="0"/>
              <a:buNone/>
            </a:pPr>
            <a:r>
              <a:rPr lang="en-US" dirty="0"/>
              <a:t>50 years after author’s death</a:t>
            </a:r>
            <a:r>
              <a:rPr lang="en-US" u="none" dirty="0"/>
              <a:t>, unless the copyright has been assigned to someone else, in which case it is subject to </a:t>
            </a:r>
            <a:r>
              <a:rPr lang="en-CA" dirty="0"/>
              <a:t>reversionary interest 25 years from the death of the author.</a:t>
            </a:r>
            <a:endParaRPr lang="en-US" u="none" dirty="0"/>
          </a:p>
          <a:p>
            <a:pPr marL="914400" lvl="2" indent="0">
              <a:buFont typeface="Arial" panose="020B0604020202020204" pitchFamily="34" charset="0"/>
              <a:buNone/>
            </a:pPr>
            <a:endParaRPr lang="en-CA" dirty="0"/>
          </a:p>
          <a:p>
            <a:pPr marL="0" lvl="0" indent="0">
              <a:buFont typeface="Arial" panose="020B0604020202020204" pitchFamily="34" charset="0"/>
              <a:buNone/>
            </a:pPr>
            <a:r>
              <a:rPr lang="en-CA" dirty="0"/>
              <a:t>---</a:t>
            </a:r>
          </a:p>
          <a:p>
            <a:pPr marL="0" lvl="0" indent="0">
              <a:buFont typeface="Arial" panose="020B0604020202020204" pitchFamily="34" charset="0"/>
              <a:buNone/>
            </a:pPr>
            <a:r>
              <a:rPr lang="en-CA" b="1" dirty="0"/>
              <a:t>Resources: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i="0" dirty="0"/>
              <a:t>Canadian Intellectual Property Office. (2019) A guide to copyright.</a:t>
            </a:r>
            <a:r>
              <a:rPr lang="en-CA" sz="1200" i="0" dirty="0"/>
              <a:t> Available at: https://</a:t>
            </a:r>
            <a:r>
              <a:rPr lang="en-CA" sz="1200" i="0" dirty="0" err="1"/>
              <a:t>www.ic.gc.ca</a:t>
            </a:r>
            <a:r>
              <a:rPr lang="en-CA" sz="1200" i="0" dirty="0"/>
              <a:t>/</a:t>
            </a:r>
            <a:r>
              <a:rPr lang="en-CA" sz="1200" i="0" dirty="0" err="1"/>
              <a:t>eic</a:t>
            </a:r>
            <a:r>
              <a:rPr lang="en-CA" sz="1200" i="0" dirty="0"/>
              <a:t>/site/</a:t>
            </a:r>
            <a:r>
              <a:rPr lang="en-CA" sz="1200" i="0" dirty="0" err="1"/>
              <a:t>cipointernet-internetopic.nsf</a:t>
            </a:r>
            <a:r>
              <a:rPr lang="en-CA" sz="1200" i="0" dirty="0"/>
              <a:t>/</a:t>
            </a:r>
            <a:r>
              <a:rPr lang="en-CA" sz="1200" i="0" dirty="0" err="1"/>
              <a:t>eng</a:t>
            </a:r>
            <a:r>
              <a:rPr lang="en-CA" sz="1200" i="0" dirty="0"/>
              <a:t>/h_wr02281.html </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sz="1200" i="0" dirty="0"/>
              <a:t>Copyright @ UBC. Available at: https://</a:t>
            </a:r>
            <a:r>
              <a:rPr lang="en-CA" sz="1200" i="0" dirty="0" err="1"/>
              <a:t>copyright.ubc.ca</a:t>
            </a:r>
            <a:r>
              <a:rPr lang="en-CA" sz="1200" i="0" dirty="0"/>
              <a:t>/</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sz="1200" i="0"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8</a:t>
            </a:fld>
            <a:endParaRPr lang="en-US" altLang="en-US"/>
          </a:p>
        </p:txBody>
      </p:sp>
    </p:spTree>
    <p:extLst>
      <p:ext uri="{BB962C8B-B14F-4D97-AF65-F5344CB8AC3E}">
        <p14:creationId xmlns:p14="http://schemas.microsoft.com/office/powerpoint/2010/main" val="21094798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indent="0">
              <a:buFont typeface="Arial" panose="020B0604020202020204" pitchFamily="34" charset="0"/>
              <a:buNone/>
            </a:pPr>
            <a:r>
              <a:rPr lang="en-US" b="1" dirty="0"/>
              <a:t>Who owns copyright at UBC?</a:t>
            </a:r>
          </a:p>
          <a:p>
            <a:pPr marL="628650" lvl="1" indent="-171450">
              <a:buFont typeface="Arial" panose="020B0604020202020204" pitchFamily="34" charset="0"/>
              <a:buChar char="•"/>
            </a:pPr>
            <a:r>
              <a:rPr lang="en-US" baseline="0" dirty="0"/>
              <a:t>Work-for-hire: </a:t>
            </a:r>
          </a:p>
          <a:p>
            <a:pPr marL="914400" lvl="2" indent="0">
              <a:buFont typeface="Arial" panose="020B0604020202020204" pitchFamily="34" charset="0"/>
              <a:buNone/>
            </a:pPr>
            <a:r>
              <a:rPr lang="en-US" baseline="0" dirty="0"/>
              <a:t>I</a:t>
            </a:r>
            <a:r>
              <a:rPr lang="en-CA" dirty="0"/>
              <a:t>n most circumstances, the university is deemed to own works created by their employees. One exception is UBC faculty members; the faculty collective agreement allows them to retain copyright to their traditional literary works.</a:t>
            </a:r>
            <a:endParaRPr lang="en-US" baseline="0" dirty="0"/>
          </a:p>
          <a:p>
            <a:pPr marL="628650" lvl="1" indent="-171450">
              <a:buFont typeface="Arial" panose="020B0604020202020204" pitchFamily="34" charset="0"/>
              <a:buChar char="•"/>
            </a:pPr>
            <a:r>
              <a:rPr lang="en-US" baseline="0" dirty="0"/>
              <a:t>Publication:</a:t>
            </a:r>
          </a:p>
          <a:p>
            <a:pPr marL="914400" lvl="2" indent="0">
              <a:buFont typeface="Arial" panose="020B0604020202020204" pitchFamily="34" charset="0"/>
              <a:buNone/>
            </a:pPr>
            <a:r>
              <a:rPr lang="en-US" baseline="0" dirty="0"/>
              <a:t>When publishing an </a:t>
            </a:r>
            <a:r>
              <a:rPr lang="en-US" b="1" baseline="0" dirty="0"/>
              <a:t>article</a:t>
            </a:r>
            <a:r>
              <a:rPr lang="en-US" baseline="0" dirty="0"/>
              <a:t>, the author(s) usually has to complete </a:t>
            </a:r>
            <a:r>
              <a:rPr lang="en-CA" baseline="0" dirty="0"/>
              <a:t>a </a:t>
            </a:r>
            <a:r>
              <a:rPr lang="en-CA" b="1" baseline="0" dirty="0"/>
              <a:t>copyright transfer agreement</a:t>
            </a:r>
            <a:r>
              <a:rPr lang="en-CA" baseline="0" dirty="0"/>
              <a:t>. It is important to read this document in detail. Generally, the </a:t>
            </a:r>
            <a:r>
              <a:rPr lang="en-CA" dirty="0"/>
              <a:t>author grants all their rights as author and copyright owner to the publisher. This means that if the author wants to do anything with the work, (e.g. deposit it in an open-access repository, include it in their thesis dissertation, make it available on their own website, provide copies to colleagues), they will need to seek permission from the publisher. </a:t>
            </a:r>
          </a:p>
          <a:p>
            <a:pPr marL="628650" lvl="1" indent="-171450">
              <a:buFont typeface="Arial" panose="020B0604020202020204" pitchFamily="34" charset="0"/>
              <a:buChar char="•"/>
            </a:pPr>
            <a:r>
              <a:rPr lang="en-CA" dirty="0"/>
              <a:t>Publishing Rights License </a:t>
            </a:r>
          </a:p>
          <a:p>
            <a:pPr marL="914400" lvl="2" indent="0">
              <a:buFont typeface="Arial" panose="020B0604020202020204" pitchFamily="34" charset="0"/>
              <a:buNone/>
            </a:pPr>
            <a:r>
              <a:rPr lang="en-CA" dirty="0"/>
              <a:t>This may be more typical when </a:t>
            </a:r>
            <a:r>
              <a:rPr lang="en-CA" b="1" dirty="0"/>
              <a:t>publishing a book</a:t>
            </a:r>
            <a:r>
              <a:rPr lang="en-CA" dirty="0"/>
              <a:t>. The author gives the publisher certain rights over their material over the course of the term of the agreement. These rights might include the right to publish, communicate and distribute online and to sublicense.</a:t>
            </a:r>
          </a:p>
          <a:p>
            <a:pPr marL="914400" lvl="2" indent="0">
              <a:buFont typeface="Arial" panose="020B0604020202020204" pitchFamily="34" charset="0"/>
              <a:buNone/>
            </a:pPr>
            <a:endParaRPr lang="en-CA" dirty="0"/>
          </a:p>
          <a:p>
            <a:pPr marL="0" lvl="0" indent="0">
              <a:buFont typeface="Arial" panose="020B0604020202020204" pitchFamily="34" charset="0"/>
              <a:buNone/>
            </a:pPr>
            <a:r>
              <a:rPr lang="en-CA" dirty="0"/>
              <a:t>---</a:t>
            </a:r>
          </a:p>
          <a:p>
            <a:pPr marL="0" lvl="0" indent="0">
              <a:buFont typeface="Arial" panose="020B0604020202020204" pitchFamily="34" charset="0"/>
              <a:buNone/>
            </a:pPr>
            <a:r>
              <a:rPr lang="en-CA" b="1" dirty="0"/>
              <a:t>Resources: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i="0" dirty="0"/>
              <a:t>Canadian Intellectual Property Office. (2019) A guide to copyright.</a:t>
            </a:r>
            <a:r>
              <a:rPr lang="en-CA" sz="1200" i="0" dirty="0"/>
              <a:t> Available at: https://</a:t>
            </a:r>
            <a:r>
              <a:rPr lang="en-CA" sz="1200" i="0" dirty="0" err="1"/>
              <a:t>www.ic.gc.ca</a:t>
            </a:r>
            <a:r>
              <a:rPr lang="en-CA" sz="1200" i="0" dirty="0"/>
              <a:t>/</a:t>
            </a:r>
            <a:r>
              <a:rPr lang="en-CA" sz="1200" i="0" dirty="0" err="1"/>
              <a:t>eic</a:t>
            </a:r>
            <a:r>
              <a:rPr lang="en-CA" sz="1200" i="0" dirty="0"/>
              <a:t>/site/</a:t>
            </a:r>
            <a:r>
              <a:rPr lang="en-CA" sz="1200" i="0" dirty="0" err="1"/>
              <a:t>cipointernet-internetopic.nsf</a:t>
            </a:r>
            <a:r>
              <a:rPr lang="en-CA" sz="1200" i="0" dirty="0"/>
              <a:t>/</a:t>
            </a:r>
            <a:r>
              <a:rPr lang="en-CA" sz="1200" i="0" dirty="0" err="1"/>
              <a:t>eng</a:t>
            </a:r>
            <a:r>
              <a:rPr lang="en-CA" sz="1200" i="0" dirty="0"/>
              <a:t>/h_wr02281.html</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UILO. Invention &amp; Inventorship FAQ:</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Ownership of Inventions at UBC: https://</a:t>
            </a:r>
            <a:r>
              <a:rPr lang="en-US" dirty="0" err="1"/>
              <a:t>uilo.ubc.ca</a:t>
            </a:r>
            <a:r>
              <a:rPr lang="en-US" dirty="0"/>
              <a:t>/researchers/commercialize-invention/inventions-inventorship-</a:t>
            </a:r>
            <a:r>
              <a:rPr lang="en-US" dirty="0" err="1"/>
              <a:t>faq</a:t>
            </a:r>
            <a:r>
              <a:rPr lang="en-US" dirty="0"/>
              <a:t>/ownership-inventions-</a:t>
            </a:r>
            <a:r>
              <a:rPr lang="en-US" dirty="0" err="1"/>
              <a:t>ubc</a:t>
            </a:r>
            <a:endParaRPr lang="en-US" dirty="0"/>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Copyright: https://</a:t>
            </a:r>
            <a:r>
              <a:rPr lang="en-US" dirty="0" err="1"/>
              <a:t>uilo.ubc.ca</a:t>
            </a:r>
            <a:r>
              <a:rPr lang="en-US" dirty="0"/>
              <a:t>/researchers/commercialize-invention/copyright-</a:t>
            </a:r>
            <a:r>
              <a:rPr lang="en-US" dirty="0" err="1"/>
              <a:t>faq</a:t>
            </a:r>
            <a:endParaRPr lang="en-US" dirty="0"/>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sz="1200" i="0" dirty="0"/>
              <a:t> </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sz="1200" i="0"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9</a:t>
            </a:fld>
            <a:endParaRPr lang="en-US" altLang="en-US"/>
          </a:p>
        </p:txBody>
      </p:sp>
    </p:spTree>
    <p:extLst>
      <p:ext uri="{BB962C8B-B14F-4D97-AF65-F5344CB8AC3E}">
        <p14:creationId xmlns:p14="http://schemas.microsoft.com/office/powerpoint/2010/main" val="10232413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1">
    <p:spTree>
      <p:nvGrpSpPr>
        <p:cNvPr id="1" name=""/>
        <p:cNvGrpSpPr/>
        <p:nvPr/>
      </p:nvGrpSpPr>
      <p:grpSpPr>
        <a:xfrm>
          <a:off x="0" y="0"/>
          <a:ext cx="0" cy="0"/>
          <a:chOff x="0" y="0"/>
          <a:chExt cx="0" cy="0"/>
        </a:xfrm>
      </p:grpSpPr>
      <p:sp>
        <p:nvSpPr>
          <p:cNvPr id="5" name="Rectangle 4"/>
          <p:cNvSpPr/>
          <p:nvPr userDrawn="1"/>
        </p:nvSpPr>
        <p:spPr>
          <a:xfrm>
            <a:off x="8243888" y="1131888"/>
            <a:ext cx="900112" cy="11318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6"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Placeholder 18"/>
          <p:cNvSpPr>
            <a:spLocks noGrp="1"/>
          </p:cNvSpPr>
          <p:nvPr>
            <p:ph type="body" sz="quarter" idx="11"/>
          </p:nvPr>
        </p:nvSpPr>
        <p:spPr>
          <a:xfrm>
            <a:off x="365587" y="1131888"/>
            <a:ext cx="5430376" cy="1823086"/>
          </a:xfrm>
          <a:prstGeom prst="rect">
            <a:avLst/>
          </a:prstGeom>
        </p:spPr>
        <p:txBody>
          <a:bodyPr vert="horz" lIns="0" tIns="0" rIns="0" bIns="0" anchor="t" anchorCtr="0"/>
          <a:lstStyle>
            <a:lvl1pPr marL="0" indent="0">
              <a:lnSpc>
                <a:spcPts val="3800"/>
              </a:lnSpc>
              <a:spcBef>
                <a:spcPts val="0"/>
              </a:spcBef>
              <a:buNone/>
              <a:defRPr sz="3400" b="1" i="0" kern="0" cap="all" spc="30" baseline="0">
                <a:solidFill>
                  <a:schemeClr val="tx1"/>
                </a:solidFill>
                <a:latin typeface="Arial"/>
                <a:cs typeface="Arial"/>
              </a:defRPr>
            </a:lvl1pPr>
          </a:lstStyle>
          <a:p>
            <a:pPr lvl="0"/>
            <a:r>
              <a:rPr lang="en-CA" dirty="0"/>
              <a:t>Click to edit Master text styles</a:t>
            </a:r>
          </a:p>
        </p:txBody>
      </p:sp>
      <p:sp>
        <p:nvSpPr>
          <p:cNvPr id="11" name="Text Placeholder 14"/>
          <p:cNvSpPr>
            <a:spLocks noGrp="1"/>
          </p:cNvSpPr>
          <p:nvPr>
            <p:ph type="body" sz="quarter" idx="12"/>
          </p:nvPr>
        </p:nvSpPr>
        <p:spPr>
          <a:xfrm>
            <a:off x="365762" y="3003798"/>
            <a:ext cx="5430203" cy="321394"/>
          </a:xfrm>
          <a:prstGeom prst="rect">
            <a:avLst/>
          </a:prstGeom>
        </p:spPr>
        <p:txBody>
          <a:bodyPr vert="horz" lIns="0" tIns="0" rIns="0" bIns="0"/>
          <a:lstStyle>
            <a:lvl1pPr marL="0" indent="0">
              <a:buNone/>
              <a:defRPr sz="1800" b="0" i="0" kern="0" spc="30" baseline="0">
                <a:solidFill>
                  <a:schemeClr val="tx1"/>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
        <p:nvSpPr>
          <p:cNvPr id="12" name="Text Placeholder 14"/>
          <p:cNvSpPr>
            <a:spLocks noGrp="1"/>
          </p:cNvSpPr>
          <p:nvPr>
            <p:ph type="body" sz="quarter" idx="13"/>
          </p:nvPr>
        </p:nvSpPr>
        <p:spPr>
          <a:xfrm>
            <a:off x="365762" y="3507855"/>
            <a:ext cx="5430203" cy="321394"/>
          </a:xfrm>
          <a:prstGeom prst="rect">
            <a:avLst/>
          </a:prstGeom>
        </p:spPr>
        <p:txBody>
          <a:bodyPr vert="horz" lIns="0" tIns="0" rIns="0" bIns="0"/>
          <a:lstStyle>
            <a:lvl1pPr marL="0" indent="0">
              <a:buNone/>
              <a:defRPr sz="1000" b="1" i="0" kern="0" cap="all" spc="150" normalizeH="0" baseline="0">
                <a:solidFill>
                  <a:srgbClr val="0C2344"/>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Tree>
    <p:extLst>
      <p:ext uri="{BB962C8B-B14F-4D97-AF65-F5344CB8AC3E}">
        <p14:creationId xmlns:p14="http://schemas.microsoft.com/office/powerpoint/2010/main" val="3458822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Slide - 2">
    <p:bg>
      <p:bgPr>
        <a:solidFill>
          <a:schemeClr val="tx1"/>
        </a:solidFill>
        <a:effectLst/>
      </p:bgPr>
    </p:bg>
    <p:spTree>
      <p:nvGrpSpPr>
        <p:cNvPr id="1" name=""/>
        <p:cNvGrpSpPr/>
        <p:nvPr/>
      </p:nvGrpSpPr>
      <p:grpSpPr>
        <a:xfrm>
          <a:off x="0" y="0"/>
          <a:ext cx="0" cy="0"/>
          <a:chOff x="0" y="0"/>
          <a:chExt cx="0" cy="0"/>
        </a:xfrm>
      </p:grpSpPr>
      <p:pic>
        <p:nvPicPr>
          <p:cNvPr id="2" name="Picture 1" descr="1_2016_UBCStandard_Signature_ReverseRGB72.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9738" y="1443038"/>
            <a:ext cx="4770437"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0285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2">
    <p:bg>
      <p:bgPr>
        <a:solidFill>
          <a:schemeClr val="tx1"/>
        </a:solidFill>
        <a:effectLst/>
      </p:bgPr>
    </p:bg>
    <p:spTree>
      <p:nvGrpSpPr>
        <p:cNvPr id="1" name=""/>
        <p:cNvGrpSpPr/>
        <p:nvPr/>
      </p:nvGrpSpPr>
      <p:grpSpPr>
        <a:xfrm>
          <a:off x="0" y="0"/>
          <a:ext cx="0" cy="0"/>
          <a:chOff x="0" y="0"/>
          <a:chExt cx="0" cy="0"/>
        </a:xfrm>
      </p:grpSpPr>
      <p:sp>
        <p:nvSpPr>
          <p:cNvPr id="5" name="Rectangle 4"/>
          <p:cNvSpPr/>
          <p:nvPr userDrawn="1"/>
        </p:nvSpPr>
        <p:spPr>
          <a:xfrm>
            <a:off x="8243888" y="1131888"/>
            <a:ext cx="900112" cy="1131887"/>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9"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8"/>
          <p:cNvSpPr>
            <a:spLocks noGrp="1"/>
          </p:cNvSpPr>
          <p:nvPr>
            <p:ph type="body" sz="quarter" idx="11"/>
          </p:nvPr>
        </p:nvSpPr>
        <p:spPr>
          <a:xfrm>
            <a:off x="365587" y="1131888"/>
            <a:ext cx="5430376" cy="1823086"/>
          </a:xfrm>
          <a:prstGeom prst="rect">
            <a:avLst/>
          </a:prstGeom>
        </p:spPr>
        <p:txBody>
          <a:bodyPr vert="horz" lIns="0" tIns="0" rIns="0" bIns="0" anchor="t" anchorCtr="0"/>
          <a:lstStyle>
            <a:lvl1pPr marL="0" indent="0">
              <a:lnSpc>
                <a:spcPts val="3800"/>
              </a:lnSpc>
              <a:spcBef>
                <a:spcPts val="0"/>
              </a:spcBef>
              <a:buNone/>
              <a:defRPr sz="3400" b="1" i="0" kern="0" cap="all" spc="30" baseline="0">
                <a:solidFill>
                  <a:srgbClr val="FFFFFF"/>
                </a:solidFill>
                <a:latin typeface="Arial"/>
                <a:cs typeface="Arial"/>
              </a:defRPr>
            </a:lvl1pPr>
          </a:lstStyle>
          <a:p>
            <a:pPr lvl="0"/>
            <a:r>
              <a:rPr lang="en-CA" dirty="0"/>
              <a:t>Click to edit Master text styles</a:t>
            </a:r>
          </a:p>
        </p:txBody>
      </p:sp>
      <p:sp>
        <p:nvSpPr>
          <p:cNvPr id="7" name="Text Placeholder 14"/>
          <p:cNvSpPr>
            <a:spLocks noGrp="1"/>
          </p:cNvSpPr>
          <p:nvPr>
            <p:ph type="body" sz="quarter" idx="12"/>
          </p:nvPr>
        </p:nvSpPr>
        <p:spPr>
          <a:xfrm>
            <a:off x="365762" y="3003798"/>
            <a:ext cx="5430203" cy="321394"/>
          </a:xfrm>
          <a:prstGeom prst="rect">
            <a:avLst/>
          </a:prstGeom>
        </p:spPr>
        <p:txBody>
          <a:bodyPr vert="horz" lIns="0" tIns="0" rIns="0" bIns="0"/>
          <a:lstStyle>
            <a:lvl1pPr marL="0" indent="0">
              <a:buNone/>
              <a:defRPr sz="1800" b="0" i="0" kern="0" spc="30" baseline="0">
                <a:solidFill>
                  <a:srgbClr val="FFFFFF"/>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
        <p:nvSpPr>
          <p:cNvPr id="8" name="Text Placeholder 14"/>
          <p:cNvSpPr>
            <a:spLocks noGrp="1"/>
          </p:cNvSpPr>
          <p:nvPr>
            <p:ph type="body" sz="quarter" idx="13"/>
          </p:nvPr>
        </p:nvSpPr>
        <p:spPr>
          <a:xfrm>
            <a:off x="365762" y="3507855"/>
            <a:ext cx="5430203" cy="321394"/>
          </a:xfrm>
          <a:prstGeom prst="rect">
            <a:avLst/>
          </a:prstGeom>
        </p:spPr>
        <p:txBody>
          <a:bodyPr vert="horz" lIns="0" tIns="0" rIns="0" bIns="0"/>
          <a:lstStyle>
            <a:lvl1pPr marL="0" indent="0">
              <a:buNone/>
              <a:defRPr sz="1000" b="1" i="0" kern="0" cap="all" spc="150" normalizeH="0" baseline="0">
                <a:solidFill>
                  <a:srgbClr val="FFFFFF"/>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Tree>
    <p:extLst>
      <p:ext uri="{BB962C8B-B14F-4D97-AF65-F5344CB8AC3E}">
        <p14:creationId xmlns:p14="http://schemas.microsoft.com/office/powerpoint/2010/main" val="812124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section Slide - 2">
    <p:spTree>
      <p:nvGrpSpPr>
        <p:cNvPr id="1" name=""/>
        <p:cNvGrpSpPr/>
        <p:nvPr/>
      </p:nvGrpSpPr>
      <p:grpSpPr>
        <a:xfrm>
          <a:off x="0" y="0"/>
          <a:ext cx="0" cy="0"/>
          <a:chOff x="0" y="0"/>
          <a:chExt cx="0" cy="0"/>
        </a:xfrm>
      </p:grpSpPr>
      <p:sp>
        <p:nvSpPr>
          <p:cNvPr id="3"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13B6998B-C52C-41F0-AEF0-6BD4B4E3F623}" type="slidenum">
              <a:rPr lang="en-US" altLang="en-US" sz="900">
                <a:solidFill>
                  <a:srgbClr val="FFFFFF"/>
                </a:solidFill>
                <a:latin typeface="Whitney Book" pitchFamily="50" charset="0"/>
              </a:rPr>
              <a:pPr algn="r">
                <a:spcBef>
                  <a:spcPct val="20000"/>
                </a:spcBef>
                <a:buFont typeface="Arial" panose="020B0604020202020204" pitchFamily="34" charset="0"/>
                <a:buNone/>
              </a:pPr>
              <a:t>‹#›</a:t>
            </a:fld>
            <a:endParaRPr lang="en-CA" altLang="en-US" sz="900">
              <a:solidFill>
                <a:srgbClr val="FFFFFF"/>
              </a:solidFill>
              <a:latin typeface="Whitney Book" pitchFamily="50" charset="0"/>
            </a:endParaRPr>
          </a:p>
        </p:txBody>
      </p:sp>
      <p:sp>
        <p:nvSpPr>
          <p:cNvPr id="4" name="Rectangle 3"/>
          <p:cNvSpPr/>
          <p:nvPr userDrawn="1"/>
        </p:nvSpPr>
        <p:spPr>
          <a:xfrm>
            <a:off x="8243888" y="1131888"/>
            <a:ext cx="900112" cy="11318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5"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18"/>
          <p:cNvSpPr>
            <a:spLocks noGrp="1"/>
          </p:cNvSpPr>
          <p:nvPr>
            <p:ph type="body" sz="quarter" idx="11"/>
          </p:nvPr>
        </p:nvSpPr>
        <p:spPr>
          <a:xfrm>
            <a:off x="365587" y="1131889"/>
            <a:ext cx="5430376" cy="1060178"/>
          </a:xfrm>
          <a:prstGeom prst="rect">
            <a:avLst/>
          </a:prstGeom>
        </p:spPr>
        <p:txBody>
          <a:bodyPr vert="horz" lIns="0" tIns="0" rIns="0" bIns="0" anchor="t" anchorCtr="0"/>
          <a:lstStyle>
            <a:lvl1pPr marL="0" indent="0">
              <a:lnSpc>
                <a:spcPts val="3400"/>
              </a:lnSpc>
              <a:spcBef>
                <a:spcPts val="0"/>
              </a:spcBef>
              <a:buNone/>
              <a:defRPr sz="2800" b="1" i="0" kern="0" cap="all" spc="30" baseline="0">
                <a:solidFill>
                  <a:schemeClr val="tx1"/>
                </a:solidFill>
                <a:latin typeface="Arial"/>
                <a:cs typeface="Arial"/>
              </a:defRPr>
            </a:lvl1pPr>
          </a:lstStyle>
          <a:p>
            <a:pPr lvl="0"/>
            <a:r>
              <a:rPr lang="en-CA" dirty="0"/>
              <a:t>Click to edit Master text styles</a:t>
            </a:r>
          </a:p>
        </p:txBody>
      </p:sp>
    </p:spTree>
    <p:extLst>
      <p:ext uri="{BB962C8B-B14F-4D97-AF65-F5344CB8AC3E}">
        <p14:creationId xmlns:p14="http://schemas.microsoft.com/office/powerpoint/2010/main" val="3797752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ubsection Slide - 3">
    <p:bg>
      <p:bgPr>
        <a:solidFill>
          <a:schemeClr val="tx1"/>
        </a:solidFill>
        <a:effectLst/>
      </p:bgPr>
    </p:bg>
    <p:spTree>
      <p:nvGrpSpPr>
        <p:cNvPr id="1" name=""/>
        <p:cNvGrpSpPr/>
        <p:nvPr/>
      </p:nvGrpSpPr>
      <p:grpSpPr>
        <a:xfrm>
          <a:off x="0" y="0"/>
          <a:ext cx="0" cy="0"/>
          <a:chOff x="0" y="0"/>
          <a:chExt cx="0" cy="0"/>
        </a:xfrm>
      </p:grpSpPr>
      <p:sp>
        <p:nvSpPr>
          <p:cNvPr id="3"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E29CC655-4A5D-41C6-9A92-B5F450010DAB}" type="slidenum">
              <a:rPr lang="en-US" altLang="en-US" sz="900">
                <a:solidFill>
                  <a:srgbClr val="FFFFFF"/>
                </a:solidFill>
                <a:latin typeface="Whitney Book" pitchFamily="50" charset="0"/>
              </a:rPr>
              <a:pPr algn="r">
                <a:spcBef>
                  <a:spcPct val="20000"/>
                </a:spcBef>
                <a:buFont typeface="Arial" panose="020B0604020202020204" pitchFamily="34" charset="0"/>
                <a:buNone/>
              </a:pPr>
              <a:t>‹#›</a:t>
            </a:fld>
            <a:endParaRPr lang="en-CA" altLang="en-US" sz="900">
              <a:solidFill>
                <a:srgbClr val="FFFFFF"/>
              </a:solidFill>
              <a:latin typeface="Whitney Book" pitchFamily="50" charset="0"/>
            </a:endParaRPr>
          </a:p>
        </p:txBody>
      </p:sp>
      <p:sp>
        <p:nvSpPr>
          <p:cNvPr id="4" name="Rectangle 3"/>
          <p:cNvSpPr/>
          <p:nvPr userDrawn="1"/>
        </p:nvSpPr>
        <p:spPr>
          <a:xfrm>
            <a:off x="8243888" y="1131888"/>
            <a:ext cx="900112" cy="1131887"/>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5"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18"/>
          <p:cNvSpPr>
            <a:spLocks noGrp="1"/>
          </p:cNvSpPr>
          <p:nvPr>
            <p:ph type="body" sz="quarter" idx="11"/>
          </p:nvPr>
        </p:nvSpPr>
        <p:spPr>
          <a:xfrm>
            <a:off x="365587" y="1131889"/>
            <a:ext cx="5430376" cy="1060178"/>
          </a:xfrm>
          <a:prstGeom prst="rect">
            <a:avLst/>
          </a:prstGeom>
        </p:spPr>
        <p:txBody>
          <a:bodyPr vert="horz" lIns="0" tIns="0" rIns="0" bIns="0" anchor="t" anchorCtr="0"/>
          <a:lstStyle>
            <a:lvl1pPr marL="0" indent="0">
              <a:lnSpc>
                <a:spcPts val="3400"/>
              </a:lnSpc>
              <a:spcBef>
                <a:spcPts val="0"/>
              </a:spcBef>
              <a:buNone/>
              <a:defRPr sz="2800" b="1" i="0" kern="0" cap="all" spc="30" baseline="0">
                <a:solidFill>
                  <a:srgbClr val="FFFFFF"/>
                </a:solidFill>
                <a:latin typeface="Arial"/>
                <a:cs typeface="Arial"/>
              </a:defRPr>
            </a:lvl1pPr>
          </a:lstStyle>
          <a:p>
            <a:pPr lvl="0"/>
            <a:r>
              <a:rPr lang="en-CA" dirty="0"/>
              <a:t>Click to edit Master text styles</a:t>
            </a:r>
          </a:p>
        </p:txBody>
      </p:sp>
    </p:spTree>
    <p:extLst>
      <p:ext uri="{BB962C8B-B14F-4D97-AF65-F5344CB8AC3E}">
        <p14:creationId xmlns:p14="http://schemas.microsoft.com/office/powerpoint/2010/main" val="1537346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py Slide - 1">
    <p:spTree>
      <p:nvGrpSpPr>
        <p:cNvPr id="1" name=""/>
        <p:cNvGrpSpPr/>
        <p:nvPr/>
      </p:nvGrpSpPr>
      <p:grpSpPr>
        <a:xfrm>
          <a:off x="0" y="0"/>
          <a:ext cx="0" cy="0"/>
          <a:chOff x="0" y="0"/>
          <a:chExt cx="0" cy="0"/>
        </a:xfrm>
      </p:grpSpPr>
      <p:pic>
        <p:nvPicPr>
          <p:cNvPr id="4" name="Picture 1"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9647E972-3DA8-4AA3-8E14-F9A16D7E0301}" type="slidenum">
              <a:rPr lang="en-US" altLang="en-US" sz="900">
                <a:cs typeface="Arial" panose="020B0604020202020204" pitchFamily="34" charset="0"/>
              </a:rPr>
              <a:pPr algn="r">
                <a:spcBef>
                  <a:spcPct val="20000"/>
                </a:spcBef>
                <a:buFont typeface="Arial" panose="020B0604020202020204" pitchFamily="34" charset="0"/>
                <a:buNone/>
              </a:pPr>
              <a:t>‹#›</a:t>
            </a:fld>
            <a:endParaRPr lang="en-CA" altLang="en-US" sz="900">
              <a:cs typeface="Arial" panose="020B0604020202020204" pitchFamily="34" charset="0"/>
            </a:endParaRPr>
          </a:p>
        </p:txBody>
      </p:sp>
      <p:sp>
        <p:nvSpPr>
          <p:cNvPr id="9"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10"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latin typeface="Arial"/>
                <a:cs typeface="Arial"/>
              </a:defRPr>
            </a:lvl1pPr>
            <a:lvl2pPr marL="0" indent="-180000">
              <a:lnSpc>
                <a:spcPct val="130000"/>
              </a:lnSpc>
              <a:spcBef>
                <a:spcPts val="0"/>
              </a:spcBef>
              <a:buFont typeface="Arial"/>
              <a:buChar char="•"/>
              <a:defRPr sz="1500">
                <a:latin typeface="Arial"/>
                <a:cs typeface="Arial"/>
              </a:defRPr>
            </a:lvl2pPr>
            <a:lvl3pPr marL="540000" indent="-180000">
              <a:lnSpc>
                <a:spcPct val="130000"/>
              </a:lnSpc>
              <a:spcBef>
                <a:spcPts val="0"/>
              </a:spcBef>
              <a:defRPr sz="1500" b="0" i="0">
                <a:latin typeface="Arial"/>
                <a:cs typeface="Arial"/>
              </a:defRPr>
            </a:lvl3pPr>
            <a:lvl4pPr marL="900000" indent="-180000">
              <a:lnSpc>
                <a:spcPct val="130000"/>
              </a:lnSpc>
              <a:spcBef>
                <a:spcPts val="0"/>
              </a:spcBef>
              <a:buFont typeface="Arial"/>
              <a:buChar char="•"/>
              <a:defRPr sz="1500" b="0" i="0">
                <a:latin typeface="Arial"/>
                <a:cs typeface="Arial"/>
              </a:defRPr>
            </a:lvl4pPr>
            <a:lvl5pPr marL="1260000" indent="-180000">
              <a:lnSpc>
                <a:spcPct val="130000"/>
              </a:lnSpc>
              <a:spcBef>
                <a:spcPts val="0"/>
              </a:spcBef>
              <a:buFont typeface="Arial"/>
              <a:buChar char="•"/>
              <a:defRPr sz="1500" b="0" i="0">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889006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py Slide - 2">
    <p:bg>
      <p:bgPr>
        <a:solidFill>
          <a:schemeClr val="tx1"/>
        </a:solidFill>
        <a:effectLst/>
      </p:bgPr>
    </p:bg>
    <p:spTree>
      <p:nvGrpSpPr>
        <p:cNvPr id="1" name=""/>
        <p:cNvGrpSpPr/>
        <p:nvPr/>
      </p:nvGrpSpPr>
      <p:grpSpPr>
        <a:xfrm>
          <a:off x="0" y="0"/>
          <a:ext cx="0" cy="0"/>
          <a:chOff x="0" y="0"/>
          <a:chExt cx="0" cy="0"/>
        </a:xfrm>
      </p:grpSpPr>
      <p:pic>
        <p:nvPicPr>
          <p:cNvPr id="4"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239F170D-0679-44F3-B298-2880AF9F9BEF}" type="slidenum">
              <a:rPr lang="en-US" altLang="en-US" sz="900">
                <a:solidFill>
                  <a:srgbClr val="FFFFFF"/>
                </a:solidFill>
                <a:cs typeface="Arial" panose="020B0604020202020204" pitchFamily="34" charset="0"/>
              </a:rPr>
              <a:pPr algn="r">
                <a:spcBef>
                  <a:spcPct val="20000"/>
                </a:spcBef>
                <a:buFont typeface="Arial" panose="020B0604020202020204" pitchFamily="34" charset="0"/>
                <a:buNone/>
              </a:pPr>
              <a:t>‹#›</a:t>
            </a:fld>
            <a:endParaRPr lang="en-CA" altLang="en-US" sz="900">
              <a:solidFill>
                <a:srgbClr val="FFFFFF"/>
              </a:solidFill>
              <a:cs typeface="Arial" panose="020B0604020202020204" pitchFamily="34" charset="0"/>
            </a:endParaRPr>
          </a:p>
        </p:txBody>
      </p:sp>
      <p:sp>
        <p:nvSpPr>
          <p:cNvPr id="9"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FFFFFF"/>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6"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solidFill>
                  <a:srgbClr val="FFFFFF"/>
                </a:solidFill>
                <a:latin typeface="Arial"/>
                <a:cs typeface="Arial"/>
              </a:defRPr>
            </a:lvl1pPr>
            <a:lvl2pPr marL="0" indent="-180000">
              <a:lnSpc>
                <a:spcPct val="130000"/>
              </a:lnSpc>
              <a:spcBef>
                <a:spcPts val="0"/>
              </a:spcBef>
              <a:buFont typeface="Arial"/>
              <a:buChar char="•"/>
              <a:defRPr sz="1500">
                <a:solidFill>
                  <a:srgbClr val="FFFFFF"/>
                </a:solidFill>
                <a:latin typeface="Arial"/>
                <a:cs typeface="Arial"/>
              </a:defRPr>
            </a:lvl2pPr>
            <a:lvl3pPr marL="540000" indent="-180000">
              <a:lnSpc>
                <a:spcPct val="130000"/>
              </a:lnSpc>
              <a:spcBef>
                <a:spcPts val="0"/>
              </a:spcBef>
              <a:defRPr sz="1500" b="0" i="0">
                <a:solidFill>
                  <a:srgbClr val="FFFFFF"/>
                </a:solidFill>
                <a:latin typeface="Arial"/>
                <a:cs typeface="Arial"/>
              </a:defRPr>
            </a:lvl3pPr>
            <a:lvl4pPr marL="900000" indent="-180000">
              <a:lnSpc>
                <a:spcPct val="130000"/>
              </a:lnSpc>
              <a:spcBef>
                <a:spcPts val="0"/>
              </a:spcBef>
              <a:buFont typeface="Arial"/>
              <a:buChar char="•"/>
              <a:defRPr sz="1500" b="0" i="0">
                <a:solidFill>
                  <a:srgbClr val="FFFFFF"/>
                </a:solidFill>
                <a:latin typeface="Arial"/>
                <a:cs typeface="Arial"/>
              </a:defRPr>
            </a:lvl4pPr>
            <a:lvl5pPr marL="1260000" indent="-180000">
              <a:lnSpc>
                <a:spcPct val="130000"/>
              </a:lnSpc>
              <a:spcBef>
                <a:spcPts val="0"/>
              </a:spcBef>
              <a:buFont typeface="Arial"/>
              <a:buChar char="•"/>
              <a:defRPr sz="1500" b="0" i="0">
                <a:solidFill>
                  <a:srgbClr val="FFFFFF"/>
                </a:solidFill>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200053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phics Slide - 1">
    <p:spTree>
      <p:nvGrpSpPr>
        <p:cNvPr id="1" name=""/>
        <p:cNvGrpSpPr/>
        <p:nvPr/>
      </p:nvGrpSpPr>
      <p:grpSpPr>
        <a:xfrm>
          <a:off x="0" y="0"/>
          <a:ext cx="0" cy="0"/>
          <a:chOff x="0" y="0"/>
          <a:chExt cx="0" cy="0"/>
        </a:xfrm>
      </p:grpSpPr>
      <p:sp>
        <p:nvSpPr>
          <p:cNvPr id="4"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67215BC8-88E3-495F-9578-14DCB5283356}" type="slidenum">
              <a:rPr lang="en-US" altLang="en-US" sz="900">
                <a:cs typeface="Arial" panose="020B0604020202020204" pitchFamily="34" charset="0"/>
              </a:rPr>
              <a:pPr algn="r">
                <a:spcBef>
                  <a:spcPct val="20000"/>
                </a:spcBef>
                <a:buFont typeface="Arial" panose="020B0604020202020204" pitchFamily="34" charset="0"/>
                <a:buNone/>
              </a:pPr>
              <a:t>‹#›</a:t>
            </a:fld>
            <a:endParaRPr lang="en-CA" altLang="en-US" sz="900">
              <a:cs typeface="Arial" panose="020B0604020202020204" pitchFamily="34" charset="0"/>
            </a:endParaRPr>
          </a:p>
        </p:txBody>
      </p:sp>
      <p:pic>
        <p:nvPicPr>
          <p:cNvPr id="5"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422275"/>
            <a:ext cx="363537"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8"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latin typeface="Arial"/>
                <a:cs typeface="Arial"/>
              </a:defRPr>
            </a:lvl1pPr>
            <a:lvl2pPr marL="0" indent="-180000">
              <a:lnSpc>
                <a:spcPct val="130000"/>
              </a:lnSpc>
              <a:spcBef>
                <a:spcPts val="0"/>
              </a:spcBef>
              <a:buFont typeface="Arial"/>
              <a:buChar char="•"/>
              <a:defRPr sz="1500">
                <a:latin typeface="Arial"/>
                <a:cs typeface="Arial"/>
              </a:defRPr>
            </a:lvl2pPr>
            <a:lvl3pPr marL="540000" indent="-180000">
              <a:lnSpc>
                <a:spcPct val="130000"/>
              </a:lnSpc>
              <a:spcBef>
                <a:spcPts val="0"/>
              </a:spcBef>
              <a:defRPr sz="1500" b="0" i="0">
                <a:latin typeface="Arial"/>
                <a:cs typeface="Arial"/>
              </a:defRPr>
            </a:lvl3pPr>
            <a:lvl4pPr marL="900000" indent="-180000">
              <a:lnSpc>
                <a:spcPct val="130000"/>
              </a:lnSpc>
              <a:spcBef>
                <a:spcPts val="0"/>
              </a:spcBef>
              <a:buFont typeface="Arial"/>
              <a:buChar char="•"/>
              <a:defRPr sz="1500" b="0" i="0">
                <a:latin typeface="Arial"/>
                <a:cs typeface="Arial"/>
              </a:defRPr>
            </a:lvl4pPr>
            <a:lvl5pPr marL="1260000" indent="-180000">
              <a:lnSpc>
                <a:spcPct val="130000"/>
              </a:lnSpc>
              <a:spcBef>
                <a:spcPts val="0"/>
              </a:spcBef>
              <a:buFont typeface="Arial"/>
              <a:buChar char="•"/>
              <a:defRPr sz="1500" b="0" i="0">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2830150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phics Slide - 2">
    <p:bg>
      <p:bgPr>
        <a:solidFill>
          <a:schemeClr val="tx1"/>
        </a:solidFill>
        <a:effectLst/>
      </p:bgPr>
    </p:bg>
    <p:spTree>
      <p:nvGrpSpPr>
        <p:cNvPr id="1" name=""/>
        <p:cNvGrpSpPr/>
        <p:nvPr/>
      </p:nvGrpSpPr>
      <p:grpSpPr>
        <a:xfrm>
          <a:off x="0" y="0"/>
          <a:ext cx="0" cy="0"/>
          <a:chOff x="0" y="0"/>
          <a:chExt cx="0" cy="0"/>
        </a:xfrm>
      </p:grpSpPr>
      <p:sp>
        <p:nvSpPr>
          <p:cNvPr id="4"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0C3C421A-2898-44BC-838D-20312EE78B11}" type="slidenum">
              <a:rPr lang="en-US" altLang="en-US" sz="900">
                <a:solidFill>
                  <a:srgbClr val="FFFFFF"/>
                </a:solidFill>
                <a:cs typeface="Arial" panose="020B0604020202020204" pitchFamily="34" charset="0"/>
              </a:rPr>
              <a:pPr algn="r">
                <a:spcBef>
                  <a:spcPct val="20000"/>
                </a:spcBef>
                <a:buFont typeface="Arial" panose="020B0604020202020204" pitchFamily="34" charset="0"/>
                <a:buNone/>
              </a:pPr>
              <a:t>‹#›</a:t>
            </a:fld>
            <a:endParaRPr lang="en-CA" altLang="en-US" sz="900">
              <a:solidFill>
                <a:srgbClr val="FFFFFF"/>
              </a:solidFill>
              <a:cs typeface="Arial" panose="020B0604020202020204" pitchFamily="34" charset="0"/>
            </a:endParaRPr>
          </a:p>
        </p:txBody>
      </p:sp>
      <p:pic>
        <p:nvPicPr>
          <p:cNvPr id="5"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47307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FFFFFF"/>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8"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solidFill>
                  <a:srgbClr val="FFFFFF"/>
                </a:solidFill>
                <a:latin typeface="Arial"/>
                <a:cs typeface="Arial"/>
              </a:defRPr>
            </a:lvl1pPr>
            <a:lvl2pPr marL="0" indent="-180000">
              <a:lnSpc>
                <a:spcPct val="130000"/>
              </a:lnSpc>
              <a:spcBef>
                <a:spcPts val="0"/>
              </a:spcBef>
              <a:buFont typeface="Arial"/>
              <a:buChar char="•"/>
              <a:defRPr sz="1500">
                <a:solidFill>
                  <a:srgbClr val="FFFFFF"/>
                </a:solidFill>
                <a:latin typeface="Arial"/>
                <a:cs typeface="Arial"/>
              </a:defRPr>
            </a:lvl2pPr>
            <a:lvl3pPr marL="540000" indent="-180000">
              <a:lnSpc>
                <a:spcPct val="130000"/>
              </a:lnSpc>
              <a:spcBef>
                <a:spcPts val="0"/>
              </a:spcBef>
              <a:defRPr sz="1500" b="0" i="0">
                <a:solidFill>
                  <a:srgbClr val="FFFFFF"/>
                </a:solidFill>
                <a:latin typeface="Arial"/>
                <a:cs typeface="Arial"/>
              </a:defRPr>
            </a:lvl3pPr>
            <a:lvl4pPr marL="900000" indent="-180000">
              <a:lnSpc>
                <a:spcPct val="130000"/>
              </a:lnSpc>
              <a:spcBef>
                <a:spcPts val="0"/>
              </a:spcBef>
              <a:buFont typeface="Arial"/>
              <a:buChar char="•"/>
              <a:defRPr sz="1500" b="0" i="0">
                <a:solidFill>
                  <a:srgbClr val="FFFFFF"/>
                </a:solidFill>
                <a:latin typeface="Arial"/>
                <a:cs typeface="Arial"/>
              </a:defRPr>
            </a:lvl4pPr>
            <a:lvl5pPr marL="1260000" indent="-180000">
              <a:lnSpc>
                <a:spcPct val="130000"/>
              </a:lnSpc>
              <a:spcBef>
                <a:spcPts val="0"/>
              </a:spcBef>
              <a:buFont typeface="Arial"/>
              <a:buChar char="•"/>
              <a:defRPr sz="1500" b="0" i="0">
                <a:solidFill>
                  <a:srgbClr val="FFFFFF"/>
                </a:solidFill>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965555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2" name="Picture 1" descr="UBC_2016_Signature_Wide_282.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9738" y="1439863"/>
            <a:ext cx="4770437" cy="62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2508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948" r:id="rId1"/>
    <p:sldLayoutId id="2147484949" r:id="rId2"/>
    <p:sldLayoutId id="2147484950" r:id="rId3"/>
    <p:sldLayoutId id="2147484951" r:id="rId4"/>
    <p:sldLayoutId id="2147484952" r:id="rId5"/>
    <p:sldLayoutId id="2147484953" r:id="rId6"/>
    <p:sldLayoutId id="2147484954" r:id="rId7"/>
    <p:sldLayoutId id="2147484955" r:id="rId8"/>
    <p:sldLayoutId id="2147484956" r:id="rId9"/>
    <p:sldLayoutId id="2147484957" r:id="rId10"/>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5pPr>
      <a:lvl6pPr marL="457200" algn="ctr" defTabSz="457200" rtl="0" fontAlgn="base">
        <a:spcBef>
          <a:spcPct val="0"/>
        </a:spcBef>
        <a:spcAft>
          <a:spcPct val="0"/>
        </a:spcAft>
        <a:defRPr sz="4400">
          <a:solidFill>
            <a:schemeClr val="tx1"/>
          </a:solidFill>
          <a:latin typeface="Arial" charset="0"/>
          <a:ea typeface="ＭＳ Ｐゴシック" charset="-128"/>
        </a:defRPr>
      </a:lvl6pPr>
      <a:lvl7pPr marL="914400" algn="ctr" defTabSz="457200" rtl="0" fontAlgn="base">
        <a:spcBef>
          <a:spcPct val="0"/>
        </a:spcBef>
        <a:spcAft>
          <a:spcPct val="0"/>
        </a:spcAft>
        <a:defRPr sz="4400">
          <a:solidFill>
            <a:schemeClr val="tx1"/>
          </a:solidFill>
          <a:latin typeface="Arial" charset="0"/>
          <a:ea typeface="ＭＳ Ｐゴシック" charset="-128"/>
        </a:defRPr>
      </a:lvl7pPr>
      <a:lvl8pPr marL="1371600" algn="ctr" defTabSz="457200" rtl="0" fontAlgn="base">
        <a:spcBef>
          <a:spcPct val="0"/>
        </a:spcBef>
        <a:spcAft>
          <a:spcPct val="0"/>
        </a:spcAft>
        <a:defRPr sz="4400">
          <a:solidFill>
            <a:schemeClr val="tx1"/>
          </a:solidFill>
          <a:latin typeface="Arial" charset="0"/>
          <a:ea typeface="ＭＳ Ｐゴシック" charset="-128"/>
        </a:defRPr>
      </a:lvl8pPr>
      <a:lvl9pPr marL="1828800" algn="ctr" defTabSz="457200" rtl="0" fontAlgn="base">
        <a:spcBef>
          <a:spcPct val="0"/>
        </a:spcBef>
        <a:spcAft>
          <a:spcPct val="0"/>
        </a:spcAft>
        <a:defRPr sz="4400">
          <a:solidFill>
            <a:schemeClr val="tx1"/>
          </a:solidFill>
          <a:latin typeface="Arial" charset="0"/>
          <a:ea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ＭＳ Ｐゴシック"/>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ＭＳ Ｐゴシック"/>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ＭＳ Ｐゴシック"/>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ＭＳ Ｐゴシック"/>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ubc.ca1.qualtrics.com/jfe/form/SV_e8xLZLLOBmMcGK9"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universitycounsel-2015.sites.olt.ubc.ca/files/2019/08/Research-Policy_LR2.pdf"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8" Type="http://schemas.openxmlformats.org/officeDocument/2006/relationships/hyperlink" Target="https://universitycounsel-2015.sites.olt.ubc.ca/files/2019/08/Research-Policy_LR2.pdf" TargetMode="External"/><Relationship Id="rId3" Type="http://schemas.openxmlformats.org/officeDocument/2006/relationships/hyperlink" Target="https://www.ic.gc.ca/eic/site/cipointernet-internetopic.nsf/eng/h_wr02281.html" TargetMode="External"/><Relationship Id="rId7" Type="http://schemas.openxmlformats.org/officeDocument/2006/relationships/hyperlink" Target="https://uilo.ubc.ca/" TargetMode="External"/><Relationship Id="rId2" Type="http://schemas.openxmlformats.org/officeDocument/2006/relationships/notesSlide" Target="../notesSlides/notesSlide14.xml"/><Relationship Id="rId1" Type="http://schemas.openxmlformats.org/officeDocument/2006/relationships/slideLayout" Target="../slideLayouts/slideLayout5.xml"/><Relationship Id="rId6" Type="http://schemas.openxmlformats.org/officeDocument/2006/relationships/hyperlink" Target="https://www.grad.ubc.ca/intellectual-property-guide" TargetMode="External"/><Relationship Id="rId5" Type="http://schemas.openxmlformats.org/officeDocument/2006/relationships/hyperlink" Target="https://copyright.ubc.ca/" TargetMode="External"/><Relationship Id="rId4" Type="http://schemas.openxmlformats.org/officeDocument/2006/relationships/hyperlink" Target="https://www.ic.gc.ca/eic/site/cipointernet-internetopic.nsf/eng/h_wr03652.html" TargetMode="External"/><Relationship Id="rId9"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s://universitycounsel-2015.sites.olt.ubc.ca/files/2020/07/Scholarly-Integrity-Policy_SC6.pdf"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hyperlink" Target="mailto:research.innovation@ubc.ca?subject=[Scholarly%20Integrity%20Initiative]%20Teaching%20Resource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hyperlink" Target="https://thenounproject.com/search/?q=copyright&amp;i=2111352" TargetMode="External"/><Relationship Id="rId3" Type="http://schemas.openxmlformats.org/officeDocument/2006/relationships/image" Target="../media/image7.tiff"/><Relationship Id="rId7" Type="http://schemas.openxmlformats.org/officeDocument/2006/relationships/hyperlink" Target="https://thenounproject.com/chanut-is"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hyperlink" Target="https://thenounproject.com/search/?q=patent&amp;i=1746320" TargetMode="External"/><Relationship Id="rId5" Type="http://schemas.openxmlformats.org/officeDocument/2006/relationships/hyperlink" Target="https://thenounproject.com/Bloomicon" TargetMode="External"/><Relationship Id="rId4" Type="http://schemas.openxmlformats.org/officeDocument/2006/relationships/image" Target="../media/image8.tiff"/><Relationship Id="rId9"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8" Type="http://schemas.openxmlformats.org/officeDocument/2006/relationships/hyperlink" Target="https://thenounproject.com/smalllike" TargetMode="External"/><Relationship Id="rId13" Type="http://schemas.openxmlformats.org/officeDocument/2006/relationships/comments" Target="../comments/comment1.xml"/><Relationship Id="rId3" Type="http://schemas.openxmlformats.org/officeDocument/2006/relationships/image" Target="../media/image9.tiff"/><Relationship Id="rId7" Type="http://schemas.openxmlformats.org/officeDocument/2006/relationships/hyperlink" Target="https://thenounproject.com/search/?q=book&amp;i=2884277" TargetMode="External"/><Relationship Id="rId12"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hyperlink" Target="https://thenounproject.com/Flatart" TargetMode="External"/><Relationship Id="rId11" Type="http://schemas.openxmlformats.org/officeDocument/2006/relationships/hyperlink" Target="https://thenounproject.com/search/?q=publisher&amp;i=3048742" TargetMode="External"/><Relationship Id="rId5" Type="http://schemas.openxmlformats.org/officeDocument/2006/relationships/image" Target="../media/image11.tiff"/><Relationship Id="rId10" Type="http://schemas.openxmlformats.org/officeDocument/2006/relationships/hyperlink" Target="https://thenounproject.com/eucalyp" TargetMode="External"/><Relationship Id="rId4" Type="http://schemas.openxmlformats.org/officeDocument/2006/relationships/image" Target="../media/image10.tiff"/><Relationship Id="rId9" Type="http://schemas.openxmlformats.org/officeDocument/2006/relationships/hyperlink" Target="https://thenounproject.com/search/?q=university&amp;i=344894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E2A549F-6CFA-9F4D-99AB-16E1FD2367C5}"/>
              </a:ext>
            </a:extLst>
          </p:cNvPr>
          <p:cNvSpPr>
            <a:spLocks noGrp="1"/>
          </p:cNvSpPr>
          <p:nvPr>
            <p:ph type="body" sz="quarter" idx="13"/>
          </p:nvPr>
        </p:nvSpPr>
        <p:spPr>
          <a:xfrm>
            <a:off x="438954" y="1203598"/>
            <a:ext cx="7661438" cy="3625578"/>
          </a:xfrm>
        </p:spPr>
        <p:txBody>
          <a:bodyPr/>
          <a:lstStyle/>
          <a:p>
            <a:pPr>
              <a:spcAft>
                <a:spcPts val="1800"/>
              </a:spcAft>
            </a:pPr>
            <a:r>
              <a:rPr lang="en-US" sz="1800" dirty="0"/>
              <a:t>This slide package is provided by the Scholarly Integrity Initiative. Thank you for promoting conversations about, and raising awareness of, </a:t>
            </a:r>
            <a:br>
              <a:rPr lang="en-US" sz="1800" dirty="0"/>
            </a:br>
            <a:r>
              <a:rPr lang="en-US" sz="1800" dirty="0"/>
              <a:t>the responsible conduct of research.</a:t>
            </a:r>
            <a:endParaRPr lang="en-US" altLang="en-US" sz="1800" dirty="0"/>
          </a:p>
          <a:p>
            <a:pPr>
              <a:spcAft>
                <a:spcPts val="1800"/>
              </a:spcAft>
            </a:pPr>
            <a:r>
              <a:rPr lang="en-US" altLang="en-US" sz="1600" dirty="0"/>
              <a:t>We hope that by facilitating group discussions though these materials, we can better understand our research and scholarly practices, identify best practices, and foster a strong and diverse research culture that embraces integrity, collegiality and service at UBC. </a:t>
            </a:r>
          </a:p>
          <a:p>
            <a:pPr>
              <a:spcAft>
                <a:spcPts val="1800"/>
              </a:spcAft>
            </a:pPr>
            <a:r>
              <a:rPr lang="en-US" sz="1600" dirty="0"/>
              <a:t>In an effort to continuously improve, we would appreciate a few minutes of your time to provide feedback on this resource after you have used it. Please share your thoughts by completing this </a:t>
            </a:r>
            <a:r>
              <a:rPr lang="en-US" sz="1600" b="1" dirty="0">
                <a:hlinkClick r:id="rId3"/>
              </a:rPr>
              <a:t>short survey</a:t>
            </a:r>
            <a:r>
              <a:rPr lang="en-US" sz="1600" dirty="0"/>
              <a:t>.</a:t>
            </a:r>
          </a:p>
          <a:p>
            <a:endParaRPr lang="en-US" sz="1600" dirty="0"/>
          </a:p>
        </p:txBody>
      </p:sp>
      <p:sp>
        <p:nvSpPr>
          <p:cNvPr id="4" name="Text Placeholder 1">
            <a:extLst>
              <a:ext uri="{FF2B5EF4-FFF2-40B4-BE49-F238E27FC236}">
                <a16:creationId xmlns:a16="http://schemas.microsoft.com/office/drawing/2014/main" id="{6AB894AD-61FD-4F1A-9D8A-F7BBB4E2535F}"/>
              </a:ext>
            </a:extLst>
          </p:cNvPr>
          <p:cNvSpPr>
            <a:spLocks noGrp="1"/>
          </p:cNvSpPr>
          <p:nvPr>
            <p:ph type="body" sz="quarter" idx="11"/>
          </p:nvPr>
        </p:nvSpPr>
        <p:spPr>
          <a:xfrm>
            <a:off x="438954" y="411511"/>
            <a:ext cx="7661438" cy="623331"/>
          </a:xfrm>
        </p:spPr>
        <p:txBody>
          <a:bodyPr/>
          <a:lstStyle/>
          <a:p>
            <a:r>
              <a:rPr lang="en-US" altLang="en-US" dirty="0">
                <a:solidFill>
                  <a:srgbClr val="0055B7"/>
                </a:solidFill>
              </a:rPr>
              <a:t>INSTRUCTIONS FOR CONTENT FACILITATORS</a:t>
            </a:r>
          </a:p>
        </p:txBody>
      </p:sp>
    </p:spTree>
    <p:extLst>
      <p:ext uri="{BB962C8B-B14F-4D97-AF65-F5344CB8AC3E}">
        <p14:creationId xmlns:p14="http://schemas.microsoft.com/office/powerpoint/2010/main" val="141508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442302" y="1635646"/>
            <a:ext cx="7661438" cy="3384376"/>
          </a:xfrm>
        </p:spPr>
        <p:txBody>
          <a:bodyPr/>
          <a:lstStyle/>
          <a:p>
            <a:pPr marL="285750" indent="-285750">
              <a:lnSpc>
                <a:spcPct val="100000"/>
              </a:lnSpc>
              <a:spcBef>
                <a:spcPts val="1400"/>
              </a:spcBef>
              <a:buFont typeface="Arial" panose="020B0604020202020204" pitchFamily="34" charset="0"/>
              <a:buChar char="•"/>
            </a:pPr>
            <a:r>
              <a:rPr lang="en-US" sz="2000" dirty="0"/>
              <a:t>What can be patented?</a:t>
            </a:r>
          </a:p>
          <a:p>
            <a:pPr marL="285750" indent="-285750">
              <a:lnSpc>
                <a:spcPct val="100000"/>
              </a:lnSpc>
              <a:spcBef>
                <a:spcPts val="1400"/>
              </a:spcBef>
              <a:buFont typeface="Arial" panose="020B0604020202020204" pitchFamily="34" charset="0"/>
              <a:buChar char="•"/>
            </a:pPr>
            <a:r>
              <a:rPr lang="en-US" sz="2000" dirty="0"/>
              <a:t>What three attributes does something need in order to be patented?</a:t>
            </a:r>
          </a:p>
          <a:p>
            <a:pPr marL="285750" indent="-285750">
              <a:lnSpc>
                <a:spcPct val="100000"/>
              </a:lnSpc>
              <a:spcBef>
                <a:spcPts val="1400"/>
              </a:spcBef>
              <a:buFont typeface="Arial" panose="020B0604020202020204" pitchFamily="34" charset="0"/>
              <a:buChar char="•"/>
            </a:pPr>
            <a:r>
              <a:rPr lang="en-US" sz="2000" dirty="0"/>
              <a:t>How do you obtain a patent?</a:t>
            </a:r>
          </a:p>
          <a:p>
            <a:pPr marL="285750" indent="-285750">
              <a:lnSpc>
                <a:spcPct val="100000"/>
              </a:lnSpc>
              <a:spcBef>
                <a:spcPts val="1400"/>
              </a:spcBef>
              <a:buFont typeface="Arial" panose="020B0604020202020204" pitchFamily="34" charset="0"/>
              <a:buChar char="•"/>
            </a:pPr>
            <a:r>
              <a:rPr lang="en-US" sz="2000" dirty="0"/>
              <a:t>When can you apply for a patent?</a:t>
            </a:r>
          </a:p>
          <a:p>
            <a:pPr marL="285750" indent="-285750">
              <a:lnSpc>
                <a:spcPct val="100000"/>
              </a:lnSpc>
              <a:spcBef>
                <a:spcPts val="1400"/>
              </a:spcBef>
              <a:buFont typeface="Arial" panose="020B0604020202020204" pitchFamily="34" charset="0"/>
              <a:buChar char="•"/>
            </a:pPr>
            <a:r>
              <a:rPr lang="en-US" sz="2000" dirty="0"/>
              <a:t>What does a patent protect?</a:t>
            </a:r>
          </a:p>
          <a:p>
            <a:pPr marL="285750" indent="-285750">
              <a:lnSpc>
                <a:spcPct val="100000"/>
              </a:lnSpc>
              <a:spcBef>
                <a:spcPts val="1400"/>
              </a:spcBef>
              <a:buFont typeface="Arial" panose="020B0604020202020204" pitchFamily="34" charset="0"/>
              <a:buChar char="•"/>
            </a:pPr>
            <a:r>
              <a:rPr lang="en-US" sz="2000" dirty="0"/>
              <a:t>How long does a patent last?</a:t>
            </a:r>
          </a:p>
          <a:p>
            <a:pPr>
              <a:lnSpc>
                <a:spcPct val="100000"/>
              </a:lnSpc>
              <a:spcBef>
                <a:spcPts val="1800"/>
              </a:spcBef>
            </a:pPr>
            <a:endParaRPr lang="en-US" sz="2000" dirty="0"/>
          </a:p>
          <a:p>
            <a:pPr marL="285750" indent="-285750">
              <a:buFont typeface="Arial" panose="020B0604020202020204" pitchFamily="34" charset="0"/>
              <a:buChar char="•"/>
            </a:pPr>
            <a:endParaRPr lang="en-US" sz="800" dirty="0"/>
          </a:p>
        </p:txBody>
      </p:sp>
      <p:pic>
        <p:nvPicPr>
          <p:cNvPr id="9" name="Picture 8">
            <a:extLst>
              <a:ext uri="{FF2B5EF4-FFF2-40B4-BE49-F238E27FC236}">
                <a16:creationId xmlns:a16="http://schemas.microsoft.com/office/drawing/2014/main" id="{9284CDAE-6FE1-4F46-BB40-95A3354275ED}"/>
              </a:ext>
            </a:extLst>
          </p:cNvPr>
          <p:cNvPicPr>
            <a:picLocks noChangeAspect="1"/>
          </p:cNvPicPr>
          <p:nvPr/>
        </p:nvPicPr>
        <p:blipFill>
          <a:blip r:embed="rId3"/>
          <a:stretch>
            <a:fillRect/>
          </a:stretch>
        </p:blipFill>
        <p:spPr>
          <a:xfrm>
            <a:off x="135890" y="123478"/>
            <a:ext cx="8872219" cy="550391"/>
          </a:xfrm>
          <a:prstGeom prst="rect">
            <a:avLst/>
          </a:prstGeom>
        </p:spPr>
      </p:pic>
      <p:sp>
        <p:nvSpPr>
          <p:cNvPr id="10" name="Text Placeholder 1">
            <a:extLst>
              <a:ext uri="{FF2B5EF4-FFF2-40B4-BE49-F238E27FC236}">
                <a16:creationId xmlns:a16="http://schemas.microsoft.com/office/drawing/2014/main" id="{B4C0902D-89DE-D648-9628-81CBDD87C257}"/>
              </a:ext>
            </a:extLst>
          </p:cNvPr>
          <p:cNvSpPr txBox="1">
            <a:spLocks/>
          </p:cNvSpPr>
          <p:nvPr/>
        </p:nvSpPr>
        <p:spPr>
          <a:xfrm>
            <a:off x="510962" y="911644"/>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400" dirty="0">
                <a:solidFill>
                  <a:srgbClr val="0055B7"/>
                </a:solidFill>
              </a:rPr>
              <a:t>Patents</a:t>
            </a:r>
            <a:endParaRPr lang="en-CA" sz="2000" dirty="0">
              <a:solidFill>
                <a:srgbClr val="0055B7"/>
              </a:solidFill>
            </a:endParaRPr>
          </a:p>
        </p:txBody>
      </p:sp>
    </p:spTree>
    <p:extLst>
      <p:ext uri="{BB962C8B-B14F-4D97-AF65-F5344CB8AC3E}">
        <p14:creationId xmlns:p14="http://schemas.microsoft.com/office/powerpoint/2010/main" val="664595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2">
            <a:extLst>
              <a:ext uri="{FF2B5EF4-FFF2-40B4-BE49-F238E27FC236}">
                <a16:creationId xmlns:a16="http://schemas.microsoft.com/office/drawing/2014/main" id="{6D6111EA-FF84-A54A-8440-49B245C17B02}"/>
              </a:ext>
            </a:extLst>
          </p:cNvPr>
          <p:cNvSpPr>
            <a:spLocks noGrp="1"/>
          </p:cNvSpPr>
          <p:nvPr>
            <p:ph type="body" sz="quarter" idx="13"/>
          </p:nvPr>
        </p:nvSpPr>
        <p:spPr>
          <a:xfrm>
            <a:off x="510962" y="1923678"/>
            <a:ext cx="7805454" cy="2088232"/>
          </a:xfrm>
        </p:spPr>
        <p:txBody>
          <a:bodyPr/>
          <a:lstStyle/>
          <a:p>
            <a:pPr marL="342900" indent="-342900">
              <a:lnSpc>
                <a:spcPct val="100000"/>
              </a:lnSpc>
              <a:spcBef>
                <a:spcPts val="1800"/>
              </a:spcBef>
              <a:buFont typeface="Arial" panose="020B0604020202020204" pitchFamily="34" charset="0"/>
              <a:buChar char="•"/>
            </a:pPr>
            <a:r>
              <a:rPr lang="en-US" sz="2000" dirty="0">
                <a:hlinkClick r:id="rId3"/>
              </a:rPr>
              <a:t>Inventions &amp; Discoveries Policy </a:t>
            </a:r>
            <a:r>
              <a:rPr lang="en-US" sz="2000" dirty="0"/>
              <a:t>(LR11)</a:t>
            </a:r>
          </a:p>
          <a:p>
            <a:pPr marL="342900" indent="-342900">
              <a:lnSpc>
                <a:spcPct val="100000"/>
              </a:lnSpc>
              <a:spcBef>
                <a:spcPts val="1800"/>
              </a:spcBef>
              <a:buFont typeface="Arial" panose="020B0604020202020204" pitchFamily="34" charset="0"/>
              <a:buChar char="•"/>
            </a:pPr>
            <a:r>
              <a:rPr lang="en-US" sz="2000" dirty="0"/>
              <a:t>University-Industry Liaison Office (UILO)</a:t>
            </a:r>
          </a:p>
          <a:p>
            <a:pPr marL="882900" lvl="2" indent="-342900">
              <a:lnSpc>
                <a:spcPct val="100000"/>
              </a:lnSpc>
              <a:spcBef>
                <a:spcPts val="600"/>
              </a:spcBef>
              <a:buSzPct val="60000"/>
              <a:buFont typeface="Courier New" panose="02070309020205020404" pitchFamily="49" charset="0"/>
              <a:buChar char="o"/>
            </a:pPr>
            <a:r>
              <a:rPr lang="en-US" sz="2000" dirty="0"/>
              <a:t>reasonable expectation of recouping a multiple </a:t>
            </a:r>
            <a:br>
              <a:rPr lang="en-US" sz="2000" dirty="0"/>
            </a:br>
            <a:r>
              <a:rPr lang="en-US" sz="2000" dirty="0"/>
              <a:t>of the patenting cost; or</a:t>
            </a:r>
          </a:p>
          <a:p>
            <a:pPr marL="882900" lvl="2" indent="-342900">
              <a:lnSpc>
                <a:spcPct val="100000"/>
              </a:lnSpc>
              <a:spcBef>
                <a:spcPts val="600"/>
              </a:spcBef>
              <a:buSzPct val="60000"/>
              <a:buFont typeface="Courier New" panose="02070309020205020404" pitchFamily="49" charset="0"/>
              <a:buChar char="o"/>
            </a:pPr>
            <a:r>
              <a:rPr lang="en-US" sz="2000" dirty="0"/>
              <a:t>have strategic importance to UBC</a:t>
            </a:r>
          </a:p>
        </p:txBody>
      </p:sp>
      <p:pic>
        <p:nvPicPr>
          <p:cNvPr id="6" name="Picture 5">
            <a:extLst>
              <a:ext uri="{FF2B5EF4-FFF2-40B4-BE49-F238E27FC236}">
                <a16:creationId xmlns:a16="http://schemas.microsoft.com/office/drawing/2014/main" id="{638172F2-D3F6-3C4D-AE9E-CCBA7555F303}"/>
              </a:ext>
            </a:extLst>
          </p:cNvPr>
          <p:cNvPicPr>
            <a:picLocks noChangeAspect="1"/>
          </p:cNvPicPr>
          <p:nvPr/>
        </p:nvPicPr>
        <p:blipFill>
          <a:blip r:embed="rId4"/>
          <a:stretch>
            <a:fillRect/>
          </a:stretch>
        </p:blipFill>
        <p:spPr>
          <a:xfrm>
            <a:off x="135890" y="123478"/>
            <a:ext cx="8872219" cy="550391"/>
          </a:xfrm>
          <a:prstGeom prst="rect">
            <a:avLst/>
          </a:prstGeom>
        </p:spPr>
      </p:pic>
      <p:sp>
        <p:nvSpPr>
          <p:cNvPr id="7" name="Text Placeholder 1">
            <a:extLst>
              <a:ext uri="{FF2B5EF4-FFF2-40B4-BE49-F238E27FC236}">
                <a16:creationId xmlns:a16="http://schemas.microsoft.com/office/drawing/2014/main" id="{0FF40738-90ED-5946-B6C4-D0E1DD802ADB}"/>
              </a:ext>
            </a:extLst>
          </p:cNvPr>
          <p:cNvSpPr txBox="1">
            <a:spLocks/>
          </p:cNvSpPr>
          <p:nvPr/>
        </p:nvSpPr>
        <p:spPr>
          <a:xfrm>
            <a:off x="510962" y="915566"/>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400" dirty="0">
                <a:solidFill>
                  <a:srgbClr val="0055B7"/>
                </a:solidFill>
              </a:rPr>
              <a:t>Who owns Patent Rights at UBC?</a:t>
            </a:r>
          </a:p>
        </p:txBody>
      </p:sp>
    </p:spTree>
    <p:extLst>
      <p:ext uri="{BB962C8B-B14F-4D97-AF65-F5344CB8AC3E}">
        <p14:creationId xmlns:p14="http://schemas.microsoft.com/office/powerpoint/2010/main" val="2253097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E4A1945-0C75-5D44-B396-77B37A979492}"/>
              </a:ext>
            </a:extLst>
          </p:cNvPr>
          <p:cNvPicPr>
            <a:picLocks noChangeAspect="1"/>
          </p:cNvPicPr>
          <p:nvPr/>
        </p:nvPicPr>
        <p:blipFill>
          <a:blip r:embed="rId3"/>
          <a:stretch>
            <a:fillRect/>
          </a:stretch>
        </p:blipFill>
        <p:spPr>
          <a:xfrm>
            <a:off x="135890" y="123478"/>
            <a:ext cx="8872219" cy="550391"/>
          </a:xfrm>
          <a:prstGeom prst="rect">
            <a:avLst/>
          </a:prstGeom>
        </p:spPr>
      </p:pic>
      <p:sp>
        <p:nvSpPr>
          <p:cNvPr id="6" name="Text Placeholder 1">
            <a:extLst>
              <a:ext uri="{FF2B5EF4-FFF2-40B4-BE49-F238E27FC236}">
                <a16:creationId xmlns:a16="http://schemas.microsoft.com/office/drawing/2014/main" id="{9EF8C81B-D3A0-4343-A9D1-929952908076}"/>
              </a:ext>
            </a:extLst>
          </p:cNvPr>
          <p:cNvSpPr txBox="1">
            <a:spLocks/>
          </p:cNvSpPr>
          <p:nvPr/>
        </p:nvSpPr>
        <p:spPr>
          <a:xfrm>
            <a:off x="456148" y="3537744"/>
            <a:ext cx="825580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ctr"/>
            <a:r>
              <a:rPr lang="en-CA" sz="2400" cap="none" dirty="0">
                <a:solidFill>
                  <a:srgbClr val="0055B7"/>
                </a:solidFill>
              </a:rPr>
              <a:t>What does this mean for us?</a:t>
            </a:r>
          </a:p>
        </p:txBody>
      </p:sp>
      <p:sp>
        <p:nvSpPr>
          <p:cNvPr id="7" name="Rectangle 6">
            <a:extLst>
              <a:ext uri="{FF2B5EF4-FFF2-40B4-BE49-F238E27FC236}">
                <a16:creationId xmlns:a16="http://schemas.microsoft.com/office/drawing/2014/main" id="{F72067BA-0E1D-5742-89C3-189B3A88DAF1}"/>
              </a:ext>
            </a:extLst>
          </p:cNvPr>
          <p:cNvSpPr/>
          <p:nvPr/>
        </p:nvSpPr>
        <p:spPr>
          <a:xfrm>
            <a:off x="693284" y="1648420"/>
            <a:ext cx="7512784" cy="1015663"/>
          </a:xfrm>
          <a:prstGeom prst="rect">
            <a:avLst/>
          </a:prstGeom>
        </p:spPr>
        <p:txBody>
          <a:bodyPr wrap="square">
            <a:spAutoFit/>
          </a:bodyPr>
          <a:lstStyle/>
          <a:p>
            <a:pPr algn="ctr"/>
            <a:r>
              <a:rPr lang="en-US" sz="2000" dirty="0"/>
              <a:t>Research is a common form of intellectual activity within </a:t>
            </a:r>
            <a:br>
              <a:rPr lang="en-US" sz="2000" dirty="0"/>
            </a:br>
            <a:r>
              <a:rPr lang="en-US" sz="2000" dirty="0"/>
              <a:t>the academic community; the product we create as a result </a:t>
            </a:r>
            <a:br>
              <a:rPr lang="en-US" sz="2000" dirty="0"/>
            </a:br>
            <a:r>
              <a:rPr lang="en-US" sz="2000" dirty="0"/>
              <a:t>of this process is an example of intellectual property. </a:t>
            </a:r>
          </a:p>
        </p:txBody>
      </p:sp>
      <p:pic>
        <p:nvPicPr>
          <p:cNvPr id="8" name="Picture 7">
            <a:extLst>
              <a:ext uri="{FF2B5EF4-FFF2-40B4-BE49-F238E27FC236}">
                <a16:creationId xmlns:a16="http://schemas.microsoft.com/office/drawing/2014/main" id="{9B98E7BC-741D-7C47-934B-C793D50BD0CE}"/>
              </a:ext>
            </a:extLst>
          </p:cNvPr>
          <p:cNvPicPr>
            <a:picLocks noChangeAspect="1"/>
          </p:cNvPicPr>
          <p:nvPr/>
        </p:nvPicPr>
        <p:blipFill>
          <a:blip r:embed="rId3"/>
          <a:stretch>
            <a:fillRect/>
          </a:stretch>
        </p:blipFill>
        <p:spPr>
          <a:xfrm rot="10800000">
            <a:off x="135889" y="4469631"/>
            <a:ext cx="8872219" cy="550391"/>
          </a:xfrm>
          <a:prstGeom prst="rect">
            <a:avLst/>
          </a:prstGeom>
        </p:spPr>
      </p:pic>
    </p:spTree>
    <p:extLst>
      <p:ext uri="{BB962C8B-B14F-4D97-AF65-F5344CB8AC3E}">
        <p14:creationId xmlns:p14="http://schemas.microsoft.com/office/powerpoint/2010/main" val="880914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4E359BBD-B8D8-A549-B168-D6158E3892FC}"/>
              </a:ext>
            </a:extLst>
          </p:cNvPr>
          <p:cNvSpPr>
            <a:spLocks noGrp="1"/>
          </p:cNvSpPr>
          <p:nvPr>
            <p:ph type="body" sz="quarter" idx="13"/>
          </p:nvPr>
        </p:nvSpPr>
        <p:spPr>
          <a:xfrm>
            <a:off x="438954" y="1563638"/>
            <a:ext cx="7661438" cy="2736006"/>
          </a:xfrm>
        </p:spPr>
        <p:txBody>
          <a:bodyPr/>
          <a:lstStyle/>
          <a:p>
            <a:pPr marL="285750" lvl="1" indent="-285750">
              <a:spcBef>
                <a:spcPts val="1200"/>
              </a:spcBef>
            </a:pPr>
            <a:r>
              <a:rPr lang="en-US" sz="1800" dirty="0"/>
              <a:t>Learn about our rights and responsibilities</a:t>
            </a:r>
          </a:p>
          <a:p>
            <a:pPr marL="285750" lvl="1" indent="-285750">
              <a:spcBef>
                <a:spcPts val="1200"/>
              </a:spcBef>
            </a:pPr>
            <a:r>
              <a:rPr lang="en-US" sz="1800" dirty="0"/>
              <a:t>Familiarize ourselves with the Inventions and Discoveries Policy</a:t>
            </a:r>
          </a:p>
          <a:p>
            <a:pPr marL="285750" lvl="1" indent="-285750">
              <a:spcBef>
                <a:spcPts val="1200"/>
              </a:spcBef>
            </a:pPr>
            <a:r>
              <a:rPr lang="en-US" sz="1800" dirty="0"/>
              <a:t>Engage in ongoing and effective communication with collaborators to avoid misunderstanding and prevent ownership/inventorship disputes</a:t>
            </a:r>
          </a:p>
          <a:p>
            <a:pPr marL="285750" lvl="1" indent="-285750">
              <a:spcBef>
                <a:spcPts val="1200"/>
              </a:spcBef>
            </a:pPr>
            <a:r>
              <a:rPr lang="en-US" sz="1800" dirty="0"/>
              <a:t>Access support to help you protect, mobilize, and/or commercialize our intellectual property</a:t>
            </a:r>
          </a:p>
          <a:p>
            <a:pPr marL="285750" lvl="1" indent="-285750">
              <a:spcBef>
                <a:spcPts val="1200"/>
              </a:spcBef>
            </a:pPr>
            <a:r>
              <a:rPr lang="en-US" sz="1800" dirty="0"/>
              <a:t>What else?</a:t>
            </a:r>
          </a:p>
        </p:txBody>
      </p:sp>
      <p:sp>
        <p:nvSpPr>
          <p:cNvPr id="5" name="Text Placeholder 1">
            <a:extLst>
              <a:ext uri="{FF2B5EF4-FFF2-40B4-BE49-F238E27FC236}">
                <a16:creationId xmlns:a16="http://schemas.microsoft.com/office/drawing/2014/main" id="{A308C909-BA91-CF4F-9CF7-10BFD789294E}"/>
              </a:ext>
            </a:extLst>
          </p:cNvPr>
          <p:cNvSpPr txBox="1">
            <a:spLocks/>
          </p:cNvSpPr>
          <p:nvPr/>
        </p:nvSpPr>
        <p:spPr>
          <a:xfrm>
            <a:off x="510962" y="915566"/>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400" dirty="0">
                <a:solidFill>
                  <a:srgbClr val="0055B7"/>
                </a:solidFill>
              </a:rPr>
              <a:t>What does this mean for us?</a:t>
            </a:r>
          </a:p>
        </p:txBody>
      </p:sp>
      <p:pic>
        <p:nvPicPr>
          <p:cNvPr id="6" name="Picture 5">
            <a:extLst>
              <a:ext uri="{FF2B5EF4-FFF2-40B4-BE49-F238E27FC236}">
                <a16:creationId xmlns:a16="http://schemas.microsoft.com/office/drawing/2014/main" id="{0788B793-34E8-4D49-A0DB-38F629A3310A}"/>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3801881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438954" y="1347614"/>
            <a:ext cx="7661438" cy="3337248"/>
          </a:xfrm>
        </p:spPr>
        <p:txBody>
          <a:bodyPr/>
          <a:lstStyle/>
          <a:p>
            <a:r>
              <a:rPr lang="en-US" sz="1600" b="1" dirty="0"/>
              <a:t>Guides</a:t>
            </a:r>
          </a:p>
          <a:p>
            <a:pPr marL="285750" indent="-285750">
              <a:buFont typeface="Arial" panose="020B0604020202020204" pitchFamily="34" charset="0"/>
              <a:buChar char="•"/>
            </a:pPr>
            <a:r>
              <a:rPr lang="en-US" sz="1600" dirty="0"/>
              <a:t>Canadian Intellectual Property Office: </a:t>
            </a:r>
            <a:r>
              <a:rPr lang="en-US" sz="1600" dirty="0">
                <a:hlinkClick r:id="rId3"/>
              </a:rPr>
              <a:t>A guide to copyright </a:t>
            </a:r>
            <a:endParaRPr lang="en-US" sz="1600" dirty="0"/>
          </a:p>
          <a:p>
            <a:pPr marL="285750" indent="-285750">
              <a:buFont typeface="Arial" panose="020B0604020202020204" pitchFamily="34" charset="0"/>
              <a:buChar char="•"/>
            </a:pPr>
            <a:r>
              <a:rPr lang="en-US" sz="1600" dirty="0"/>
              <a:t>Canadian Intellectual Property Office: </a:t>
            </a:r>
            <a:r>
              <a:rPr lang="en-US" sz="1600" dirty="0">
                <a:hlinkClick r:id="rId4"/>
              </a:rPr>
              <a:t>A guide to patents</a:t>
            </a:r>
            <a:endParaRPr lang="en-US" sz="1600" dirty="0"/>
          </a:p>
          <a:p>
            <a:pPr marL="285750" indent="-285750">
              <a:buFont typeface="Arial" panose="020B0604020202020204" pitchFamily="34" charset="0"/>
              <a:buChar char="•"/>
            </a:pPr>
            <a:r>
              <a:rPr lang="en-US" sz="1600" dirty="0">
                <a:hlinkClick r:id="rId5"/>
              </a:rPr>
              <a:t>Copyright @ UBC</a:t>
            </a:r>
            <a:endParaRPr lang="en-US" sz="900" dirty="0"/>
          </a:p>
          <a:p>
            <a:pPr marL="285750" indent="-285750">
              <a:buFont typeface="Arial" panose="020B0604020202020204" pitchFamily="34" charset="0"/>
              <a:buChar char="•"/>
            </a:pPr>
            <a:r>
              <a:rPr lang="en-US" sz="1600" dirty="0"/>
              <a:t>UBC Faculty of Graduate &amp; Postdoctoral Studies: </a:t>
            </a:r>
            <a:r>
              <a:rPr lang="en-US" sz="1600" dirty="0">
                <a:hlinkClick r:id="rId6"/>
              </a:rPr>
              <a:t>Intellectual Property Guide</a:t>
            </a:r>
            <a:endParaRPr lang="en-US" sz="1600" dirty="0"/>
          </a:p>
          <a:p>
            <a:endParaRPr lang="en-US" sz="900" b="1" dirty="0"/>
          </a:p>
          <a:p>
            <a:r>
              <a:rPr lang="en-US" sz="1600" b="1" dirty="0"/>
              <a:t>UBC Support Services</a:t>
            </a:r>
          </a:p>
          <a:p>
            <a:pPr marL="285750" indent="-285750">
              <a:buFont typeface="Arial" panose="020B0604020202020204" pitchFamily="34" charset="0"/>
              <a:buChar char="•"/>
            </a:pPr>
            <a:r>
              <a:rPr lang="en-US" sz="1600" dirty="0">
                <a:hlinkClick r:id="rId7"/>
              </a:rPr>
              <a:t>University-Industry Liaison Office</a:t>
            </a:r>
            <a:endParaRPr lang="en-US" sz="1600" dirty="0"/>
          </a:p>
          <a:p>
            <a:r>
              <a:rPr lang="en-US" sz="900" b="1" dirty="0"/>
              <a:t> </a:t>
            </a:r>
            <a:br>
              <a:rPr lang="en-US" sz="1600" b="1" dirty="0"/>
            </a:br>
            <a:r>
              <a:rPr lang="en-US" sz="1600" b="1" dirty="0"/>
              <a:t>Relevant UBC Policies</a:t>
            </a:r>
          </a:p>
          <a:p>
            <a:pPr marL="285750" indent="-285750">
              <a:buFont typeface="Arial" panose="020B0604020202020204" pitchFamily="34" charset="0"/>
              <a:buChar char="•"/>
            </a:pPr>
            <a:r>
              <a:rPr lang="en-US" sz="1600" dirty="0">
                <a:hlinkClick r:id="rId8"/>
              </a:rPr>
              <a:t>Research Policy</a:t>
            </a:r>
            <a:r>
              <a:rPr lang="en-US" sz="1600" dirty="0"/>
              <a:t> (LR2)</a:t>
            </a:r>
            <a:endParaRPr lang="en-US" sz="1600" dirty="0">
              <a:hlinkClick r:id="rId8"/>
            </a:endParaRPr>
          </a:p>
          <a:p>
            <a:pPr marL="285750" indent="-285750">
              <a:buFont typeface="Arial" panose="020B0604020202020204" pitchFamily="34" charset="0"/>
              <a:buChar char="•"/>
            </a:pPr>
            <a:r>
              <a:rPr lang="en-US" sz="1600" dirty="0">
                <a:hlinkClick r:id="rId8"/>
              </a:rPr>
              <a:t>Inventions &amp; Discoveries Policy</a:t>
            </a:r>
            <a:r>
              <a:rPr lang="en-US" sz="1600" dirty="0"/>
              <a:t> (LR11)</a:t>
            </a:r>
          </a:p>
        </p:txBody>
      </p:sp>
      <p:pic>
        <p:nvPicPr>
          <p:cNvPr id="4" name="Picture 3">
            <a:extLst>
              <a:ext uri="{FF2B5EF4-FFF2-40B4-BE49-F238E27FC236}">
                <a16:creationId xmlns:a16="http://schemas.microsoft.com/office/drawing/2014/main" id="{F7BA75E0-F244-F449-BE4F-8C92A4CC6456}"/>
              </a:ext>
            </a:extLst>
          </p:cNvPr>
          <p:cNvPicPr>
            <a:picLocks noChangeAspect="1"/>
          </p:cNvPicPr>
          <p:nvPr/>
        </p:nvPicPr>
        <p:blipFill>
          <a:blip r:embed="rId9"/>
          <a:stretch>
            <a:fillRect/>
          </a:stretch>
        </p:blipFill>
        <p:spPr>
          <a:xfrm>
            <a:off x="135890" y="123478"/>
            <a:ext cx="8872219" cy="550391"/>
          </a:xfrm>
          <a:prstGeom prst="rect">
            <a:avLst/>
          </a:prstGeom>
        </p:spPr>
      </p:pic>
      <p:sp>
        <p:nvSpPr>
          <p:cNvPr id="5" name="Text Placeholder 1">
            <a:extLst>
              <a:ext uri="{FF2B5EF4-FFF2-40B4-BE49-F238E27FC236}">
                <a16:creationId xmlns:a16="http://schemas.microsoft.com/office/drawing/2014/main" id="{C8A09726-FA3D-3C49-A45C-ECC2D2D2F827}"/>
              </a:ext>
            </a:extLst>
          </p:cNvPr>
          <p:cNvSpPr txBox="1">
            <a:spLocks/>
          </p:cNvSpPr>
          <p:nvPr/>
        </p:nvSpPr>
        <p:spPr>
          <a:xfrm>
            <a:off x="438954" y="843558"/>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000" dirty="0">
                <a:solidFill>
                  <a:srgbClr val="0055B7"/>
                </a:solidFill>
              </a:rPr>
              <a:t>Support &amp; Resources</a:t>
            </a:r>
          </a:p>
        </p:txBody>
      </p:sp>
    </p:spTree>
    <p:extLst>
      <p:ext uri="{BB962C8B-B14F-4D97-AF65-F5344CB8AC3E}">
        <p14:creationId xmlns:p14="http://schemas.microsoft.com/office/powerpoint/2010/main" val="17594700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a:xfrm>
            <a:off x="365125" y="1276350"/>
            <a:ext cx="5646738" cy="1058863"/>
          </a:xfrm>
        </p:spPr>
        <p:txBody>
          <a:bodyPr/>
          <a:lstStyle/>
          <a:p>
            <a:pPr>
              <a:buFont typeface="Arial" charset="0"/>
              <a:buNone/>
              <a:defRPr/>
            </a:pPr>
            <a:r>
              <a:rPr lang="en-US" dirty="0">
                <a:ea typeface="ＭＳ Ｐゴシック" charset="-128"/>
              </a:rPr>
              <a:t>Additional content</a:t>
            </a:r>
          </a:p>
        </p:txBody>
      </p:sp>
    </p:spTree>
    <p:extLst>
      <p:ext uri="{BB962C8B-B14F-4D97-AF65-F5344CB8AC3E}">
        <p14:creationId xmlns:p14="http://schemas.microsoft.com/office/powerpoint/2010/main" val="8837175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1">
            <a:extLst>
              <a:ext uri="{FF2B5EF4-FFF2-40B4-BE49-F238E27FC236}">
                <a16:creationId xmlns:a16="http://schemas.microsoft.com/office/drawing/2014/main" id="{7F264CBE-419D-5144-BF82-CD48605F647D}"/>
              </a:ext>
            </a:extLst>
          </p:cNvPr>
          <p:cNvSpPr>
            <a:spLocks noGrp="1"/>
          </p:cNvSpPr>
          <p:nvPr>
            <p:ph type="body" sz="quarter" idx="11"/>
          </p:nvPr>
        </p:nvSpPr>
        <p:spPr>
          <a:xfrm>
            <a:off x="365587" y="1131889"/>
            <a:ext cx="5430376" cy="1060178"/>
          </a:xfrm>
        </p:spPr>
        <p:txBody>
          <a:bodyPr/>
          <a:lstStyle/>
          <a:p>
            <a:r>
              <a:rPr lang="en-US" sz="2800" dirty="0">
                <a:solidFill>
                  <a:srgbClr val="0055B7"/>
                </a:solidFill>
              </a:rPr>
              <a:t>Copyright</a:t>
            </a:r>
          </a:p>
        </p:txBody>
      </p:sp>
      <p:sp>
        <p:nvSpPr>
          <p:cNvPr id="10" name="Rectangle 9">
            <a:extLst>
              <a:ext uri="{FF2B5EF4-FFF2-40B4-BE49-F238E27FC236}">
                <a16:creationId xmlns:a16="http://schemas.microsoft.com/office/drawing/2014/main" id="{3240FBA9-917B-7F49-A863-B24266C43635}"/>
              </a:ext>
            </a:extLst>
          </p:cNvPr>
          <p:cNvSpPr/>
          <p:nvPr/>
        </p:nvSpPr>
        <p:spPr>
          <a:xfrm>
            <a:off x="1079612" y="2556649"/>
            <a:ext cx="7164796" cy="2000548"/>
          </a:xfrm>
          <a:prstGeom prst="rect">
            <a:avLst/>
          </a:prstGeom>
        </p:spPr>
        <p:txBody>
          <a:bodyPr wrap="square">
            <a:spAutoFit/>
          </a:bodyPr>
          <a:lstStyle/>
          <a:p>
            <a:r>
              <a:rPr lang="en-CA" dirty="0"/>
              <a:t>In the simplest terms, ‘</a:t>
            </a:r>
            <a:r>
              <a:rPr lang="en-CA" i="1" dirty="0"/>
              <a:t>copyright’</a:t>
            </a:r>
            <a:r>
              <a:rPr lang="en-CA" dirty="0"/>
              <a:t> means ‘</a:t>
            </a:r>
            <a:r>
              <a:rPr lang="en-CA" i="1" dirty="0"/>
              <a:t>the right to copy</a:t>
            </a:r>
            <a:r>
              <a:rPr lang="en-CA" dirty="0"/>
              <a:t>’. In general, copyright means the sole right to produce or reproduce a work or a substantial part of it in any form.</a:t>
            </a:r>
            <a:endParaRPr lang="en-US" dirty="0"/>
          </a:p>
          <a:p>
            <a:pPr algn="r"/>
            <a:endParaRPr lang="en-CA" sz="1400" i="1" dirty="0"/>
          </a:p>
          <a:p>
            <a:pPr algn="r"/>
            <a:r>
              <a:rPr lang="en-CA" sz="1400" i="1" dirty="0"/>
              <a:t>- Canadian Intellectual Property Office</a:t>
            </a:r>
          </a:p>
        </p:txBody>
      </p:sp>
      <p:sp>
        <p:nvSpPr>
          <p:cNvPr id="12" name="TextBox 11">
            <a:extLst>
              <a:ext uri="{FF2B5EF4-FFF2-40B4-BE49-F238E27FC236}">
                <a16:creationId xmlns:a16="http://schemas.microsoft.com/office/drawing/2014/main" id="{E15D42A4-20C1-6E42-9079-DB5DEDDAEEEB}"/>
              </a:ext>
            </a:extLst>
          </p:cNvPr>
          <p:cNvSpPr txBox="1"/>
          <p:nvPr/>
        </p:nvSpPr>
        <p:spPr>
          <a:xfrm>
            <a:off x="287524" y="2056378"/>
            <a:ext cx="922047" cy="1862048"/>
          </a:xfrm>
          <a:prstGeom prst="rect">
            <a:avLst/>
          </a:prstGeom>
          <a:noFill/>
        </p:spPr>
        <p:txBody>
          <a:bodyPr wrap="none" rtlCol="0">
            <a:spAutoFit/>
          </a:bodyPr>
          <a:lstStyle/>
          <a:p>
            <a:r>
              <a:rPr lang="en-US" sz="11500" b="1" dirty="0"/>
              <a:t>“</a:t>
            </a:r>
          </a:p>
        </p:txBody>
      </p:sp>
      <p:pic>
        <p:nvPicPr>
          <p:cNvPr id="13" name="Picture 12">
            <a:extLst>
              <a:ext uri="{FF2B5EF4-FFF2-40B4-BE49-F238E27FC236}">
                <a16:creationId xmlns:a16="http://schemas.microsoft.com/office/drawing/2014/main" id="{E707E020-B487-964A-8953-AFE7841FF620}"/>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30998295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1">
            <a:extLst>
              <a:ext uri="{FF2B5EF4-FFF2-40B4-BE49-F238E27FC236}">
                <a16:creationId xmlns:a16="http://schemas.microsoft.com/office/drawing/2014/main" id="{8BBB4C30-52E2-174A-AD63-46525FBAAAAA}"/>
              </a:ext>
            </a:extLst>
          </p:cNvPr>
          <p:cNvSpPr>
            <a:spLocks noGrp="1"/>
          </p:cNvSpPr>
          <p:nvPr>
            <p:ph type="body" sz="quarter" idx="11"/>
          </p:nvPr>
        </p:nvSpPr>
        <p:spPr>
          <a:xfrm>
            <a:off x="365587" y="1131889"/>
            <a:ext cx="5430376" cy="1060178"/>
          </a:xfrm>
        </p:spPr>
        <p:txBody>
          <a:bodyPr/>
          <a:lstStyle/>
          <a:p>
            <a:r>
              <a:rPr lang="en-US" sz="2800" dirty="0">
                <a:solidFill>
                  <a:srgbClr val="0055B7"/>
                </a:solidFill>
              </a:rPr>
              <a:t>Moral Rights Include</a:t>
            </a:r>
          </a:p>
        </p:txBody>
      </p:sp>
      <p:sp>
        <p:nvSpPr>
          <p:cNvPr id="8" name="Rectangle 7">
            <a:extLst>
              <a:ext uri="{FF2B5EF4-FFF2-40B4-BE49-F238E27FC236}">
                <a16:creationId xmlns:a16="http://schemas.microsoft.com/office/drawing/2014/main" id="{7E727FA7-5867-F94A-ACC2-6E0DC7191424}"/>
              </a:ext>
            </a:extLst>
          </p:cNvPr>
          <p:cNvSpPr/>
          <p:nvPr/>
        </p:nvSpPr>
        <p:spPr>
          <a:xfrm>
            <a:off x="611560" y="2192067"/>
            <a:ext cx="7704856" cy="2031325"/>
          </a:xfrm>
          <a:prstGeom prst="rect">
            <a:avLst/>
          </a:prstGeom>
        </p:spPr>
        <p:txBody>
          <a:bodyPr wrap="square">
            <a:spAutoFit/>
          </a:bodyPr>
          <a:lstStyle/>
          <a:p>
            <a:r>
              <a:rPr lang="en-CA" sz="2000" b="1" dirty="0"/>
              <a:t>1. Anonymity</a:t>
            </a:r>
          </a:p>
          <a:p>
            <a:r>
              <a:rPr lang="en-CA" sz="1600" b="1" dirty="0"/>
              <a:t>	</a:t>
            </a:r>
            <a:r>
              <a:rPr lang="en-CA" sz="1600" dirty="0"/>
              <a:t>the right of the author to remain anonymous or to adopt a pseudonym if they 	so wish</a:t>
            </a:r>
            <a:r>
              <a:rPr lang="en-CA" sz="1800" dirty="0"/>
              <a:t> </a:t>
            </a:r>
            <a:endParaRPr lang="en-CA" sz="2000" dirty="0"/>
          </a:p>
          <a:p>
            <a:r>
              <a:rPr lang="en-CA" sz="2000" b="1" dirty="0"/>
              <a:t>2. Integrity</a:t>
            </a:r>
            <a:r>
              <a:rPr lang="en-CA" sz="2000" dirty="0"/>
              <a:t> </a:t>
            </a:r>
          </a:p>
          <a:p>
            <a:pPr lvl="1"/>
            <a:r>
              <a:rPr lang="en-CA" sz="1600" dirty="0"/>
              <a:t>the right to prevent distortion, mutilation or modification of the work</a:t>
            </a:r>
          </a:p>
          <a:p>
            <a:r>
              <a:rPr lang="en-CA" sz="2000" b="1" dirty="0"/>
              <a:t>3. Association</a:t>
            </a:r>
          </a:p>
          <a:p>
            <a:r>
              <a:rPr lang="en-CA" sz="1600" dirty="0"/>
              <a:t>	the right to be credited for the work</a:t>
            </a:r>
            <a:endParaRPr lang="en-US" sz="1600" dirty="0"/>
          </a:p>
        </p:txBody>
      </p:sp>
      <p:pic>
        <p:nvPicPr>
          <p:cNvPr id="9" name="Picture 8">
            <a:extLst>
              <a:ext uri="{FF2B5EF4-FFF2-40B4-BE49-F238E27FC236}">
                <a16:creationId xmlns:a16="http://schemas.microsoft.com/office/drawing/2014/main" id="{FBE0AF23-5817-3A4B-B7B0-8F928F939AF4}"/>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2896329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a:extLst>
              <a:ext uri="{FF2B5EF4-FFF2-40B4-BE49-F238E27FC236}">
                <a16:creationId xmlns:a16="http://schemas.microsoft.com/office/drawing/2014/main" id="{61EB8BF0-7DAB-9341-A0BB-8630366BF07C}"/>
              </a:ext>
            </a:extLst>
          </p:cNvPr>
          <p:cNvSpPr>
            <a:spLocks noGrp="1"/>
          </p:cNvSpPr>
          <p:nvPr>
            <p:ph type="body" sz="quarter" idx="11"/>
          </p:nvPr>
        </p:nvSpPr>
        <p:spPr>
          <a:xfrm>
            <a:off x="365587" y="1131889"/>
            <a:ext cx="5430376" cy="1060178"/>
          </a:xfrm>
        </p:spPr>
        <p:txBody>
          <a:bodyPr/>
          <a:lstStyle/>
          <a:p>
            <a:r>
              <a:rPr lang="en-US" sz="2800" dirty="0">
                <a:solidFill>
                  <a:srgbClr val="0055B7"/>
                </a:solidFill>
              </a:rPr>
              <a:t>Patents</a:t>
            </a:r>
          </a:p>
        </p:txBody>
      </p:sp>
      <p:sp>
        <p:nvSpPr>
          <p:cNvPr id="5" name="Rectangle 4">
            <a:extLst>
              <a:ext uri="{FF2B5EF4-FFF2-40B4-BE49-F238E27FC236}">
                <a16:creationId xmlns:a16="http://schemas.microsoft.com/office/drawing/2014/main" id="{FB99CBBD-BCF3-144B-94E3-DBB7B11DAD31}"/>
              </a:ext>
            </a:extLst>
          </p:cNvPr>
          <p:cNvSpPr/>
          <p:nvPr/>
        </p:nvSpPr>
        <p:spPr>
          <a:xfrm>
            <a:off x="1043608" y="2216899"/>
            <a:ext cx="7164796" cy="2369880"/>
          </a:xfrm>
          <a:prstGeom prst="rect">
            <a:avLst/>
          </a:prstGeom>
        </p:spPr>
        <p:txBody>
          <a:bodyPr wrap="square">
            <a:spAutoFit/>
          </a:bodyPr>
          <a:lstStyle/>
          <a:p>
            <a:r>
              <a:rPr lang="en-CA" dirty="0"/>
              <a:t>[As an inventor, you have] the right to stop others from making, using or selling your invention from the day the patent is granted to a maximum of 20 years after the day on which you filed your patent application.</a:t>
            </a:r>
          </a:p>
          <a:p>
            <a:pPr algn="r"/>
            <a:endParaRPr lang="en-CA" sz="1400" i="1" dirty="0"/>
          </a:p>
          <a:p>
            <a:pPr algn="r"/>
            <a:r>
              <a:rPr lang="en-CA" sz="1400" i="1" dirty="0"/>
              <a:t>- Canadian Intellectual Property Office</a:t>
            </a:r>
          </a:p>
        </p:txBody>
      </p:sp>
      <p:sp>
        <p:nvSpPr>
          <p:cNvPr id="6" name="TextBox 5">
            <a:extLst>
              <a:ext uri="{FF2B5EF4-FFF2-40B4-BE49-F238E27FC236}">
                <a16:creationId xmlns:a16="http://schemas.microsoft.com/office/drawing/2014/main" id="{D7ED21E6-9E45-7349-A986-BB872E42B937}"/>
              </a:ext>
            </a:extLst>
          </p:cNvPr>
          <p:cNvSpPr txBox="1"/>
          <p:nvPr/>
        </p:nvSpPr>
        <p:spPr>
          <a:xfrm>
            <a:off x="287524" y="1707654"/>
            <a:ext cx="922047" cy="1862048"/>
          </a:xfrm>
          <a:prstGeom prst="rect">
            <a:avLst/>
          </a:prstGeom>
          <a:noFill/>
        </p:spPr>
        <p:txBody>
          <a:bodyPr wrap="none" rtlCol="0">
            <a:spAutoFit/>
          </a:bodyPr>
          <a:lstStyle/>
          <a:p>
            <a:r>
              <a:rPr lang="en-US" sz="11500" b="1" dirty="0"/>
              <a:t>“</a:t>
            </a:r>
          </a:p>
        </p:txBody>
      </p:sp>
      <p:pic>
        <p:nvPicPr>
          <p:cNvPr id="7" name="Picture 6">
            <a:extLst>
              <a:ext uri="{FF2B5EF4-FFF2-40B4-BE49-F238E27FC236}">
                <a16:creationId xmlns:a16="http://schemas.microsoft.com/office/drawing/2014/main" id="{169E0437-07FC-E847-8E58-17D585DC260D}"/>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33267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260D4F1-BCF8-7941-8BD6-CFFAAFFE6916}"/>
              </a:ext>
            </a:extLst>
          </p:cNvPr>
          <p:cNvSpPr>
            <a:spLocks noGrp="1"/>
          </p:cNvSpPr>
          <p:nvPr>
            <p:ph type="body" sz="quarter" idx="11"/>
          </p:nvPr>
        </p:nvSpPr>
        <p:spPr/>
        <p:txBody>
          <a:bodyPr/>
          <a:lstStyle/>
          <a:p>
            <a:r>
              <a:rPr lang="en-US" altLang="en-US" dirty="0">
                <a:solidFill>
                  <a:srgbClr val="0055B7"/>
                </a:solidFill>
              </a:rPr>
              <a:t>How to use this resource</a:t>
            </a:r>
          </a:p>
        </p:txBody>
      </p:sp>
      <p:sp>
        <p:nvSpPr>
          <p:cNvPr id="3" name="Text Placeholder 2">
            <a:extLst>
              <a:ext uri="{FF2B5EF4-FFF2-40B4-BE49-F238E27FC236}">
                <a16:creationId xmlns:a16="http://schemas.microsoft.com/office/drawing/2014/main" id="{68CF607B-E815-A042-A116-07B1D4219DD0}"/>
              </a:ext>
            </a:extLst>
          </p:cNvPr>
          <p:cNvSpPr>
            <a:spLocks noGrp="1"/>
          </p:cNvSpPr>
          <p:nvPr>
            <p:ph type="body" sz="quarter" idx="13"/>
          </p:nvPr>
        </p:nvSpPr>
        <p:spPr/>
        <p:txBody>
          <a:bodyPr/>
          <a:lstStyle/>
          <a:p>
            <a:pPr>
              <a:spcAft>
                <a:spcPts val="1800"/>
              </a:spcAft>
            </a:pPr>
            <a:r>
              <a:rPr lang="en-US" altLang="en-US" sz="1600" dirty="0"/>
              <a:t>There are two sections to this slide deck resource. </a:t>
            </a:r>
          </a:p>
          <a:p>
            <a:pPr marL="228600" indent="-228600">
              <a:spcAft>
                <a:spcPts val="1800"/>
              </a:spcAft>
              <a:buFont typeface="+mj-lt"/>
              <a:buAutoNum type="arabicPeriod"/>
            </a:pPr>
            <a:r>
              <a:rPr lang="en-US" altLang="en-US" sz="1600" dirty="0"/>
              <a:t>The first section is a core slide presentation. Use this to introduce concepts, discuss terminology, and generate discussion with your audience. </a:t>
            </a:r>
          </a:p>
          <a:p>
            <a:pPr marL="228600" indent="-228600">
              <a:spcAft>
                <a:spcPts val="1800"/>
              </a:spcAft>
              <a:buFont typeface="+mj-lt"/>
              <a:buAutoNum type="arabicPeriod"/>
            </a:pPr>
            <a:r>
              <a:rPr lang="en-US" altLang="en-US" sz="1600" dirty="0"/>
              <a:t>The second section includes additional slides that you can add to the core presentation, depending on the needs of your audience.</a:t>
            </a:r>
          </a:p>
          <a:p>
            <a:pPr>
              <a:spcAft>
                <a:spcPts val="1800"/>
              </a:spcAft>
            </a:pPr>
            <a:r>
              <a:rPr lang="en-US" altLang="en-US" sz="1600" dirty="0"/>
              <a:t>Facilitator notes are provided with each slide. Before delivering this material, you should familiarize yourself with the </a:t>
            </a:r>
            <a:r>
              <a:rPr lang="en-US" altLang="en-US" sz="1600" dirty="0">
                <a:hlinkClick r:id="rId3"/>
              </a:rPr>
              <a:t>Scholarly Integrity Policy </a:t>
            </a:r>
            <a:r>
              <a:rPr lang="en-US" altLang="en-US" sz="1600" dirty="0"/>
              <a:t>and the relevant scholarly standards within your discipline. If you need additional support, please contact the </a:t>
            </a:r>
            <a:r>
              <a:rPr lang="en-US" altLang="en-US" sz="1600" dirty="0">
                <a:hlinkClick r:id="rId4"/>
              </a:rPr>
              <a:t>Scholarly Integrity Initiative</a:t>
            </a:r>
            <a:r>
              <a:rPr lang="en-US" altLang="en-US" sz="1600" dirty="0"/>
              <a:t>. </a:t>
            </a:r>
          </a:p>
        </p:txBody>
      </p:sp>
    </p:spTree>
    <p:extLst>
      <p:ext uri="{BB962C8B-B14F-4D97-AF65-F5344CB8AC3E}">
        <p14:creationId xmlns:p14="http://schemas.microsoft.com/office/powerpoint/2010/main" val="29009608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94DBE865-BBF9-E645-B9D8-9C5924AEB79E}"/>
              </a:ext>
            </a:extLst>
          </p:cNvPr>
          <p:cNvSpPr>
            <a:spLocks noGrp="1"/>
          </p:cNvSpPr>
          <p:nvPr>
            <p:ph type="body" sz="quarter" idx="11"/>
          </p:nvPr>
        </p:nvSpPr>
        <p:spPr/>
        <p:txBody>
          <a:bodyPr/>
          <a:lstStyle/>
          <a:p>
            <a:r>
              <a:rPr lang="en-US" dirty="0"/>
              <a:t>Case Studies</a:t>
            </a:r>
          </a:p>
        </p:txBody>
      </p:sp>
    </p:spTree>
    <p:extLst>
      <p:ext uri="{BB962C8B-B14F-4D97-AF65-F5344CB8AC3E}">
        <p14:creationId xmlns:p14="http://schemas.microsoft.com/office/powerpoint/2010/main" val="11686873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FBAB5A5-4CD8-3141-A325-9EC6FA092BB6}"/>
              </a:ext>
            </a:extLst>
          </p:cNvPr>
          <p:cNvPicPr>
            <a:picLocks noChangeAspect="1"/>
          </p:cNvPicPr>
          <p:nvPr/>
        </p:nvPicPr>
        <p:blipFill>
          <a:blip r:embed="rId3"/>
          <a:stretch>
            <a:fillRect/>
          </a:stretch>
        </p:blipFill>
        <p:spPr>
          <a:xfrm>
            <a:off x="135890" y="123478"/>
            <a:ext cx="8872219" cy="550391"/>
          </a:xfrm>
          <a:prstGeom prst="rect">
            <a:avLst/>
          </a:prstGeom>
        </p:spPr>
      </p:pic>
      <p:sp>
        <p:nvSpPr>
          <p:cNvPr id="5" name="Text Placeholder 2">
            <a:extLst>
              <a:ext uri="{FF2B5EF4-FFF2-40B4-BE49-F238E27FC236}">
                <a16:creationId xmlns:a16="http://schemas.microsoft.com/office/drawing/2014/main" id="{0835BFE7-9A46-D048-9467-4CF0C7C7EE17}"/>
              </a:ext>
            </a:extLst>
          </p:cNvPr>
          <p:cNvSpPr txBox="1">
            <a:spLocks/>
          </p:cNvSpPr>
          <p:nvPr/>
        </p:nvSpPr>
        <p:spPr>
          <a:xfrm>
            <a:off x="351936" y="1131590"/>
            <a:ext cx="7733446" cy="3528392"/>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Aft>
                <a:spcPts val="1800"/>
              </a:spcAft>
            </a:pPr>
            <a:r>
              <a:rPr lang="en-CA" sz="2000" dirty="0"/>
              <a:t>Avery frequently shares copies of their published journal articles with other colleagues via email. They decided to upload the final version of their most recent article, published in a high-impact journal, on their professional website to showcase their contribution. Avery was surprised to received an email from journal publisher citing copyright infringement. </a:t>
            </a:r>
          </a:p>
          <a:p>
            <a:pPr>
              <a:spcAft>
                <a:spcPts val="1800"/>
              </a:spcAft>
            </a:pPr>
            <a:r>
              <a:rPr lang="en-CA" sz="2000" dirty="0"/>
              <a:t>What rights did Avery have to the published product of their intellectual work?</a:t>
            </a:r>
          </a:p>
        </p:txBody>
      </p:sp>
    </p:spTree>
    <p:extLst>
      <p:ext uri="{BB962C8B-B14F-4D97-AF65-F5344CB8AC3E}">
        <p14:creationId xmlns:p14="http://schemas.microsoft.com/office/powerpoint/2010/main" val="30202336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6" name="Text Placeholder 2">
            <a:extLst>
              <a:ext uri="{FF2B5EF4-FFF2-40B4-BE49-F238E27FC236}">
                <a16:creationId xmlns:a16="http://schemas.microsoft.com/office/drawing/2014/main" id="{A1440ED1-5B60-9049-BF9E-B8D7FFE2C32F}"/>
              </a:ext>
            </a:extLst>
          </p:cNvPr>
          <p:cNvSpPr txBox="1">
            <a:spLocks/>
          </p:cNvSpPr>
          <p:nvPr/>
        </p:nvSpPr>
        <p:spPr>
          <a:xfrm>
            <a:off x="351936" y="1131590"/>
            <a:ext cx="7733446" cy="3528392"/>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Aft>
                <a:spcPts val="1800"/>
              </a:spcAft>
            </a:pPr>
            <a:r>
              <a:rPr lang="en-CA" sz="2000" dirty="0"/>
              <a:t>Jessie started their industry job and discovered that their PhD research would address a challenge that the company is currently facing. However, their research is part of a patent application and any disclosure would jeopardize the patent application.</a:t>
            </a:r>
          </a:p>
          <a:p>
            <a:pPr>
              <a:spcAft>
                <a:spcPts val="1800"/>
              </a:spcAft>
            </a:pPr>
            <a:r>
              <a:rPr lang="en-CA" sz="2000" dirty="0"/>
              <a:t>What are the relevant ethical considerations for Jessie?</a:t>
            </a:r>
          </a:p>
        </p:txBody>
      </p:sp>
    </p:spTree>
    <p:extLst>
      <p:ext uri="{BB962C8B-B14F-4D97-AF65-F5344CB8AC3E}">
        <p14:creationId xmlns:p14="http://schemas.microsoft.com/office/powerpoint/2010/main" val="1360043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6ECC0F-2F24-4564-8925-70702CC8B07F}"/>
              </a:ext>
            </a:extLst>
          </p:cNvPr>
          <p:cNvSpPr>
            <a:spLocks noGrp="1"/>
          </p:cNvSpPr>
          <p:nvPr>
            <p:ph type="body" sz="quarter" idx="11"/>
          </p:nvPr>
        </p:nvSpPr>
        <p:spPr/>
        <p:txBody>
          <a:bodyPr/>
          <a:lstStyle/>
          <a:p>
            <a:r>
              <a:rPr lang="en-US" dirty="0">
                <a:solidFill>
                  <a:srgbClr val="0055B7"/>
                </a:solidFill>
              </a:rPr>
              <a:t>ADAPTING AND SHARING THIS RESOURCE</a:t>
            </a:r>
            <a:endParaRPr lang="en-CA" dirty="0">
              <a:solidFill>
                <a:srgbClr val="0055B7"/>
              </a:solidFill>
            </a:endParaRPr>
          </a:p>
        </p:txBody>
      </p:sp>
      <p:sp>
        <p:nvSpPr>
          <p:cNvPr id="3" name="Text Placeholder 2">
            <a:extLst>
              <a:ext uri="{FF2B5EF4-FFF2-40B4-BE49-F238E27FC236}">
                <a16:creationId xmlns:a16="http://schemas.microsoft.com/office/drawing/2014/main" id="{0A0C6821-54B2-487F-A6DA-C110B5897FF6}"/>
              </a:ext>
            </a:extLst>
          </p:cNvPr>
          <p:cNvSpPr>
            <a:spLocks noGrp="1"/>
          </p:cNvSpPr>
          <p:nvPr>
            <p:ph type="body" sz="quarter" idx="13"/>
          </p:nvPr>
        </p:nvSpPr>
        <p:spPr/>
        <p:txBody>
          <a:bodyPr/>
          <a:lstStyle/>
          <a:p>
            <a:r>
              <a:rPr lang="en-US" altLang="en-US" sz="1600" dirty="0"/>
              <a:t>This introductory slide deck is licensed under the </a:t>
            </a:r>
            <a:r>
              <a:rPr lang="en-US" altLang="en-US" sz="1600" b="1" dirty="0"/>
              <a:t>Creative Commons Attribution 4.0 International License</a:t>
            </a:r>
            <a:r>
              <a:rPr lang="en-US" altLang="en-US" sz="1600" dirty="0"/>
              <a:t>, which allows you to share and adapt this resource as long as you give appropriate</a:t>
            </a:r>
            <a:r>
              <a:rPr lang="en-CA" sz="1600" dirty="0"/>
              <a:t> credit, provide a link to the license and indicate if changes were made to the content. For more information about this license, please visit: </a:t>
            </a:r>
            <a:r>
              <a:rPr lang="en-US" sz="1600" dirty="0">
                <a:hlinkClick r:id="rId3"/>
              </a:rPr>
              <a:t>http://creativecommons.org/licenses/by/4.0/</a:t>
            </a:r>
            <a:r>
              <a:rPr lang="en-US" sz="1600" dirty="0"/>
              <a:t> </a:t>
            </a:r>
            <a:endParaRPr lang="en-CA" sz="1600" dirty="0"/>
          </a:p>
          <a:p>
            <a:endParaRPr lang="en-CA" sz="1600" dirty="0"/>
          </a:p>
          <a:p>
            <a:r>
              <a:rPr lang="en-US" altLang="en-US" sz="1600" dirty="0"/>
              <a:t>Please attribute to the Scholarly Integrity Initiative, Office of the Vice-President, Research &amp; Innovation, The University of British Columbia. </a:t>
            </a:r>
          </a:p>
          <a:p>
            <a:endParaRPr lang="en-US" sz="1600" dirty="0"/>
          </a:p>
          <a:p>
            <a:endParaRPr lang="en-CA" dirty="0"/>
          </a:p>
        </p:txBody>
      </p:sp>
      <p:pic>
        <p:nvPicPr>
          <p:cNvPr id="4" name="Picture 2" descr="Creative Commons Licence">
            <a:extLst>
              <a:ext uri="{FF2B5EF4-FFF2-40B4-BE49-F238E27FC236}">
                <a16:creationId xmlns:a16="http://schemas.microsoft.com/office/drawing/2014/main" id="{6A593379-5936-4F42-B9E2-BA98AB475A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4414388"/>
            <a:ext cx="901576" cy="317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1371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365124" y="1331913"/>
            <a:ext cx="5719043" cy="1824037"/>
          </a:xfrm>
        </p:spPr>
        <p:txBody>
          <a:bodyPr/>
          <a:lstStyle/>
          <a:p>
            <a:pPr>
              <a:defRPr/>
            </a:pPr>
            <a:r>
              <a:rPr lang="en-US" spc="100" dirty="0">
                <a:solidFill>
                  <a:srgbClr val="0055B7"/>
                </a:solidFill>
                <a:ea typeface="ＭＳ Ｐゴシック" charset="-128"/>
              </a:rPr>
              <a:t>Intellectual Property</a:t>
            </a:r>
            <a:endParaRPr lang="en-US" spc="100" dirty="0">
              <a:ea typeface="ＭＳ Ｐゴシック" charset="-128"/>
            </a:endParaRPr>
          </a:p>
        </p:txBody>
      </p:sp>
      <p:sp>
        <p:nvSpPr>
          <p:cNvPr id="3" name="Text Placeholder 2"/>
          <p:cNvSpPr>
            <a:spLocks noGrp="1"/>
          </p:cNvSpPr>
          <p:nvPr>
            <p:ph type="body" sz="quarter" idx="12"/>
          </p:nvPr>
        </p:nvSpPr>
        <p:spPr>
          <a:xfrm>
            <a:off x="365125" y="3003550"/>
            <a:ext cx="5430838" cy="322263"/>
          </a:xfrm>
        </p:spPr>
        <p:txBody>
          <a:bodyPr/>
          <a:lstStyle/>
          <a:p>
            <a:pPr>
              <a:buFont typeface="Arial" charset="0"/>
              <a:buNone/>
              <a:defRPr/>
            </a:pPr>
            <a:r>
              <a:rPr lang="en-US" dirty="0">
                <a:ea typeface="ＭＳ Ｐゴシック" charset="-128"/>
              </a:rPr>
              <a:t>The Scholarly Integrity Initiative </a:t>
            </a:r>
          </a:p>
        </p:txBody>
      </p:sp>
      <p:sp>
        <p:nvSpPr>
          <p:cNvPr id="4" name="Text Placeholder 3"/>
          <p:cNvSpPr>
            <a:spLocks noGrp="1"/>
          </p:cNvSpPr>
          <p:nvPr>
            <p:ph type="body" sz="quarter" idx="13"/>
          </p:nvPr>
        </p:nvSpPr>
        <p:spPr>
          <a:xfrm>
            <a:off x="365125" y="3508375"/>
            <a:ext cx="5430838" cy="320675"/>
          </a:xfrm>
        </p:spPr>
        <p:txBody>
          <a:bodyPr/>
          <a:lstStyle/>
          <a:p>
            <a:pPr>
              <a:buFont typeface="Arial" charset="0"/>
              <a:buNone/>
              <a:defRPr/>
            </a:pPr>
            <a:r>
              <a:rPr lang="en-US" dirty="0">
                <a:ea typeface="ＭＳ Ｐゴシック" charset="-128"/>
              </a:rPr>
              <a:t>Https://Responsible.Research.ubc.ca</a:t>
            </a:r>
          </a:p>
        </p:txBody>
      </p:sp>
      <p:pic>
        <p:nvPicPr>
          <p:cNvPr id="5" name="Picture 4">
            <a:extLst>
              <a:ext uri="{FF2B5EF4-FFF2-40B4-BE49-F238E27FC236}">
                <a16:creationId xmlns:a16="http://schemas.microsoft.com/office/drawing/2014/main" id="{A9EF5AE7-7322-7B46-842F-1B7D090F6C47}"/>
              </a:ext>
            </a:extLst>
          </p:cNvPr>
          <p:cNvPicPr>
            <a:picLocks noChangeAspect="1"/>
          </p:cNvPicPr>
          <p:nvPr/>
        </p:nvPicPr>
        <p:blipFill>
          <a:blip r:embed="rId3"/>
          <a:stretch>
            <a:fillRect/>
          </a:stretch>
        </p:blipFill>
        <p:spPr>
          <a:xfrm>
            <a:off x="135890" y="123478"/>
            <a:ext cx="8872219" cy="55039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438954" y="1841439"/>
            <a:ext cx="7661438" cy="2170471"/>
          </a:xfrm>
        </p:spPr>
        <p:txBody>
          <a:bodyPr/>
          <a:lstStyle/>
          <a:p>
            <a:pPr marL="342900" lvl="1" indent="-342900">
              <a:lnSpc>
                <a:spcPct val="100000"/>
              </a:lnSpc>
              <a:spcBef>
                <a:spcPts val="1800"/>
              </a:spcBef>
            </a:pPr>
            <a:r>
              <a:rPr lang="en-US" sz="2000" dirty="0"/>
              <a:t>What is intellectual property?</a:t>
            </a:r>
          </a:p>
          <a:p>
            <a:pPr marL="342900" lvl="1" indent="-342900">
              <a:lnSpc>
                <a:spcPct val="100000"/>
              </a:lnSpc>
              <a:spcBef>
                <a:spcPts val="1800"/>
              </a:spcBef>
            </a:pPr>
            <a:r>
              <a:rPr lang="en-US" sz="2000" dirty="0"/>
              <a:t>Why should we protect it?</a:t>
            </a:r>
          </a:p>
          <a:p>
            <a:pPr marL="342900" lvl="1" indent="-342900">
              <a:lnSpc>
                <a:spcPct val="100000"/>
              </a:lnSpc>
              <a:spcBef>
                <a:spcPts val="1800"/>
              </a:spcBef>
            </a:pPr>
            <a:r>
              <a:rPr lang="en-US" sz="2000" dirty="0"/>
              <a:t>How does it relate to scholarly integrity?</a:t>
            </a:r>
          </a:p>
        </p:txBody>
      </p:sp>
      <p:pic>
        <p:nvPicPr>
          <p:cNvPr id="7" name="Picture 6">
            <a:extLst>
              <a:ext uri="{FF2B5EF4-FFF2-40B4-BE49-F238E27FC236}">
                <a16:creationId xmlns:a16="http://schemas.microsoft.com/office/drawing/2014/main" id="{54FF0E14-5E97-204F-B2A5-551F950F5145}"/>
              </a:ext>
            </a:extLst>
          </p:cNvPr>
          <p:cNvPicPr>
            <a:picLocks noChangeAspect="1"/>
          </p:cNvPicPr>
          <p:nvPr/>
        </p:nvPicPr>
        <p:blipFill>
          <a:blip r:embed="rId3"/>
          <a:stretch>
            <a:fillRect/>
          </a:stretch>
        </p:blipFill>
        <p:spPr>
          <a:xfrm>
            <a:off x="135890" y="123478"/>
            <a:ext cx="8872219" cy="550391"/>
          </a:xfrm>
          <a:prstGeom prst="rect">
            <a:avLst/>
          </a:prstGeom>
        </p:spPr>
      </p:pic>
      <p:sp>
        <p:nvSpPr>
          <p:cNvPr id="8" name="Text Placeholder 1">
            <a:extLst>
              <a:ext uri="{FF2B5EF4-FFF2-40B4-BE49-F238E27FC236}">
                <a16:creationId xmlns:a16="http://schemas.microsoft.com/office/drawing/2014/main" id="{3C4632C8-180C-1A44-AFAD-16A6B76F272E}"/>
              </a:ext>
            </a:extLst>
          </p:cNvPr>
          <p:cNvSpPr txBox="1">
            <a:spLocks/>
          </p:cNvSpPr>
          <p:nvPr/>
        </p:nvSpPr>
        <p:spPr>
          <a:xfrm>
            <a:off x="438954" y="915566"/>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400" dirty="0">
                <a:solidFill>
                  <a:srgbClr val="0055B7"/>
                </a:solidFill>
              </a:rPr>
              <a:t>Introduction</a:t>
            </a:r>
          </a:p>
        </p:txBody>
      </p:sp>
    </p:spTree>
    <p:extLst>
      <p:ext uri="{BB962C8B-B14F-4D97-AF65-F5344CB8AC3E}">
        <p14:creationId xmlns:p14="http://schemas.microsoft.com/office/powerpoint/2010/main" val="1475665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0B55F69-CC85-004E-8133-652C8622DD0B}"/>
              </a:ext>
            </a:extLst>
          </p:cNvPr>
          <p:cNvPicPr>
            <a:picLocks noChangeAspect="1"/>
          </p:cNvPicPr>
          <p:nvPr/>
        </p:nvPicPr>
        <p:blipFill>
          <a:blip r:embed="rId3"/>
          <a:stretch>
            <a:fillRect/>
          </a:stretch>
        </p:blipFill>
        <p:spPr>
          <a:xfrm>
            <a:off x="135890" y="123478"/>
            <a:ext cx="8872219" cy="550391"/>
          </a:xfrm>
          <a:prstGeom prst="rect">
            <a:avLst/>
          </a:prstGeom>
        </p:spPr>
      </p:pic>
      <p:sp>
        <p:nvSpPr>
          <p:cNvPr id="14" name="Text Placeholder 1">
            <a:extLst>
              <a:ext uri="{FF2B5EF4-FFF2-40B4-BE49-F238E27FC236}">
                <a16:creationId xmlns:a16="http://schemas.microsoft.com/office/drawing/2014/main" id="{43073A57-3C86-F941-BF9C-9ADB563A12BA}"/>
              </a:ext>
            </a:extLst>
          </p:cNvPr>
          <p:cNvSpPr txBox="1">
            <a:spLocks/>
          </p:cNvSpPr>
          <p:nvPr/>
        </p:nvSpPr>
        <p:spPr>
          <a:xfrm>
            <a:off x="438954" y="1163255"/>
            <a:ext cx="7661438" cy="1144027"/>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cap="none" dirty="0">
                <a:solidFill>
                  <a:srgbClr val="0055B7"/>
                </a:solidFill>
              </a:rPr>
              <a:t>Protecting intellectual property supports scholarly integrity by: </a:t>
            </a:r>
          </a:p>
        </p:txBody>
      </p:sp>
      <p:sp>
        <p:nvSpPr>
          <p:cNvPr id="17" name="Text Placeholder 2">
            <a:extLst>
              <a:ext uri="{FF2B5EF4-FFF2-40B4-BE49-F238E27FC236}">
                <a16:creationId xmlns:a16="http://schemas.microsoft.com/office/drawing/2014/main" id="{767067C9-E971-C546-9E29-A69B180211F5}"/>
              </a:ext>
            </a:extLst>
          </p:cNvPr>
          <p:cNvSpPr txBox="1">
            <a:spLocks/>
          </p:cNvSpPr>
          <p:nvPr/>
        </p:nvSpPr>
        <p:spPr>
          <a:xfrm>
            <a:off x="351936" y="2307282"/>
            <a:ext cx="7733446" cy="2352700"/>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lnSpc>
                <a:spcPct val="100000"/>
              </a:lnSpc>
              <a:spcBef>
                <a:spcPts val="1800"/>
              </a:spcBef>
              <a:buFont typeface="Arial" panose="020B0604020202020204" pitchFamily="34" charset="0"/>
              <a:buChar char="•"/>
            </a:pPr>
            <a:r>
              <a:rPr lang="en-US" sz="2000" dirty="0"/>
              <a:t>Assigning credit and responsibility to the researchers</a:t>
            </a:r>
          </a:p>
          <a:p>
            <a:pPr marL="285750" indent="-285750">
              <a:lnSpc>
                <a:spcPct val="100000"/>
              </a:lnSpc>
              <a:spcBef>
                <a:spcPts val="1800"/>
              </a:spcBef>
              <a:buFont typeface="Arial" panose="020B0604020202020204" pitchFamily="34" charset="0"/>
              <a:buChar char="•"/>
            </a:pPr>
            <a:r>
              <a:rPr lang="en-US" sz="2000" dirty="0"/>
              <a:t>Rewarding intellectual contributions and research innovation</a:t>
            </a:r>
          </a:p>
          <a:p>
            <a:pPr marL="285750" indent="-285750">
              <a:lnSpc>
                <a:spcPct val="100000"/>
              </a:lnSpc>
              <a:spcBef>
                <a:spcPts val="1800"/>
              </a:spcBef>
              <a:buFont typeface="Arial" panose="020B0604020202020204" pitchFamily="34" charset="0"/>
              <a:buChar char="•"/>
            </a:pPr>
            <a:r>
              <a:rPr lang="en-US" sz="2000" dirty="0"/>
              <a:t>Incentivizing the sharing of cutting-edge and creative information</a:t>
            </a:r>
          </a:p>
        </p:txBody>
      </p:sp>
    </p:spTree>
    <p:extLst>
      <p:ext uri="{BB962C8B-B14F-4D97-AF65-F5344CB8AC3E}">
        <p14:creationId xmlns:p14="http://schemas.microsoft.com/office/powerpoint/2010/main" val="1107577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9DAB5DC2-C044-5F49-857B-23AB8195F12C}"/>
              </a:ext>
            </a:extLst>
          </p:cNvPr>
          <p:cNvPicPr>
            <a:picLocks noChangeAspect="1"/>
          </p:cNvPicPr>
          <p:nvPr/>
        </p:nvPicPr>
        <p:blipFill>
          <a:blip r:embed="rId3"/>
          <a:stretch>
            <a:fillRect/>
          </a:stretch>
        </p:blipFill>
        <p:spPr>
          <a:xfrm>
            <a:off x="4339806" y="2414240"/>
            <a:ext cx="1958290" cy="1958290"/>
          </a:xfrm>
          <a:prstGeom prst="rect">
            <a:avLst/>
          </a:prstGeom>
        </p:spPr>
      </p:pic>
      <p:pic>
        <p:nvPicPr>
          <p:cNvPr id="8" name="Picture 7">
            <a:extLst>
              <a:ext uri="{FF2B5EF4-FFF2-40B4-BE49-F238E27FC236}">
                <a16:creationId xmlns:a16="http://schemas.microsoft.com/office/drawing/2014/main" id="{053ABB4D-AC98-0E4B-B94E-AD9B281E608D}"/>
              </a:ext>
            </a:extLst>
          </p:cNvPr>
          <p:cNvPicPr>
            <a:picLocks noChangeAspect="1"/>
          </p:cNvPicPr>
          <p:nvPr/>
        </p:nvPicPr>
        <p:blipFill>
          <a:blip r:embed="rId4"/>
          <a:stretch>
            <a:fillRect/>
          </a:stretch>
        </p:blipFill>
        <p:spPr>
          <a:xfrm>
            <a:off x="1368757" y="2414240"/>
            <a:ext cx="1958290" cy="1958290"/>
          </a:xfrm>
          <a:prstGeom prst="rect">
            <a:avLst/>
          </a:prstGeom>
        </p:spPr>
      </p:pic>
      <p:sp>
        <p:nvSpPr>
          <p:cNvPr id="9" name="TextBox 8">
            <a:extLst>
              <a:ext uri="{FF2B5EF4-FFF2-40B4-BE49-F238E27FC236}">
                <a16:creationId xmlns:a16="http://schemas.microsoft.com/office/drawing/2014/main" id="{9D4E0051-8AC7-DE41-8C34-FD072A1AEF42}"/>
              </a:ext>
            </a:extLst>
          </p:cNvPr>
          <p:cNvSpPr txBox="1"/>
          <p:nvPr/>
        </p:nvSpPr>
        <p:spPr>
          <a:xfrm>
            <a:off x="4456291" y="4372530"/>
            <a:ext cx="1915909" cy="215444"/>
          </a:xfrm>
          <a:prstGeom prst="rect">
            <a:avLst/>
          </a:prstGeom>
          <a:noFill/>
        </p:spPr>
        <p:txBody>
          <a:bodyPr wrap="none" rtlCol="0">
            <a:spAutoFit/>
          </a:bodyPr>
          <a:lstStyle/>
          <a:p>
            <a:r>
              <a:rPr lang="en-US" sz="800" dirty="0"/>
              <a:t>By</a:t>
            </a:r>
            <a:r>
              <a:rPr lang="en-CA" sz="800" dirty="0">
                <a:hlinkClick r:id="rId5"/>
              </a:rPr>
              <a:t> Anatolii Babii</a:t>
            </a:r>
            <a:r>
              <a:rPr lang="en-CA" sz="800" dirty="0"/>
              <a:t>, UA </a:t>
            </a:r>
            <a:r>
              <a:rPr lang="en-US" sz="800" dirty="0"/>
              <a:t>via </a:t>
            </a:r>
            <a:r>
              <a:rPr lang="en-US" sz="800" dirty="0">
                <a:hlinkClick r:id="rId6"/>
              </a:rPr>
              <a:t>Noun Project</a:t>
            </a:r>
            <a:endParaRPr lang="en-US" sz="800" dirty="0"/>
          </a:p>
        </p:txBody>
      </p:sp>
      <p:sp>
        <p:nvSpPr>
          <p:cNvPr id="10" name="TextBox 9">
            <a:extLst>
              <a:ext uri="{FF2B5EF4-FFF2-40B4-BE49-F238E27FC236}">
                <a16:creationId xmlns:a16="http://schemas.microsoft.com/office/drawing/2014/main" id="{36792CE6-8303-6A44-A2B9-782C11947068}"/>
              </a:ext>
            </a:extLst>
          </p:cNvPr>
          <p:cNvSpPr txBox="1"/>
          <p:nvPr/>
        </p:nvSpPr>
        <p:spPr>
          <a:xfrm>
            <a:off x="1235257" y="4372530"/>
            <a:ext cx="2225289" cy="215444"/>
          </a:xfrm>
          <a:prstGeom prst="rect">
            <a:avLst/>
          </a:prstGeom>
          <a:noFill/>
        </p:spPr>
        <p:txBody>
          <a:bodyPr wrap="none" rtlCol="0">
            <a:spAutoFit/>
          </a:bodyPr>
          <a:lstStyle/>
          <a:p>
            <a:r>
              <a:rPr lang="en-US" sz="800" dirty="0"/>
              <a:t>By </a:t>
            </a:r>
            <a:r>
              <a:rPr lang="en-CA" sz="800" dirty="0">
                <a:hlinkClick r:id="rId7"/>
              </a:rPr>
              <a:t>Chanut is Industries</a:t>
            </a:r>
            <a:r>
              <a:rPr lang="en-CA" sz="800" dirty="0"/>
              <a:t>, TH</a:t>
            </a:r>
            <a:r>
              <a:rPr lang="en-US" sz="800" dirty="0"/>
              <a:t> via </a:t>
            </a:r>
            <a:r>
              <a:rPr lang="en-US" sz="800" dirty="0">
                <a:hlinkClick r:id="rId8"/>
              </a:rPr>
              <a:t>Noun Project</a:t>
            </a:r>
            <a:endParaRPr lang="en-US" sz="800" dirty="0"/>
          </a:p>
        </p:txBody>
      </p:sp>
      <p:sp>
        <p:nvSpPr>
          <p:cNvPr id="12" name="TextBox 11">
            <a:extLst>
              <a:ext uri="{FF2B5EF4-FFF2-40B4-BE49-F238E27FC236}">
                <a16:creationId xmlns:a16="http://schemas.microsoft.com/office/drawing/2014/main" id="{CDE2F650-D79A-0D4D-87FF-9459B41B0EA7}"/>
              </a:ext>
            </a:extLst>
          </p:cNvPr>
          <p:cNvSpPr txBox="1"/>
          <p:nvPr/>
        </p:nvSpPr>
        <p:spPr>
          <a:xfrm>
            <a:off x="1707342" y="2014130"/>
            <a:ext cx="1396536" cy="400110"/>
          </a:xfrm>
          <a:prstGeom prst="rect">
            <a:avLst/>
          </a:prstGeom>
          <a:noFill/>
        </p:spPr>
        <p:txBody>
          <a:bodyPr wrap="none" rtlCol="0">
            <a:spAutoFit/>
          </a:bodyPr>
          <a:lstStyle/>
          <a:p>
            <a:r>
              <a:rPr lang="en-US" sz="2000" b="1" dirty="0"/>
              <a:t>Copyright</a:t>
            </a:r>
          </a:p>
        </p:txBody>
      </p:sp>
      <p:sp>
        <p:nvSpPr>
          <p:cNvPr id="13" name="TextBox 12">
            <a:extLst>
              <a:ext uri="{FF2B5EF4-FFF2-40B4-BE49-F238E27FC236}">
                <a16:creationId xmlns:a16="http://schemas.microsoft.com/office/drawing/2014/main" id="{BF278CF9-5663-D34A-8035-277913205057}"/>
              </a:ext>
            </a:extLst>
          </p:cNvPr>
          <p:cNvSpPr txBox="1"/>
          <p:nvPr/>
        </p:nvSpPr>
        <p:spPr>
          <a:xfrm>
            <a:off x="4848309" y="2014130"/>
            <a:ext cx="1111202" cy="400110"/>
          </a:xfrm>
          <a:prstGeom prst="rect">
            <a:avLst/>
          </a:prstGeom>
          <a:noFill/>
        </p:spPr>
        <p:txBody>
          <a:bodyPr wrap="none" rtlCol="0">
            <a:spAutoFit/>
          </a:bodyPr>
          <a:lstStyle/>
          <a:p>
            <a:r>
              <a:rPr lang="en-US" sz="2000" b="1" dirty="0"/>
              <a:t>Patents</a:t>
            </a:r>
          </a:p>
        </p:txBody>
      </p:sp>
      <p:pic>
        <p:nvPicPr>
          <p:cNvPr id="11" name="Picture 10">
            <a:extLst>
              <a:ext uri="{FF2B5EF4-FFF2-40B4-BE49-F238E27FC236}">
                <a16:creationId xmlns:a16="http://schemas.microsoft.com/office/drawing/2014/main" id="{09B79756-D838-5F4B-837C-7C8730F9E4B4}"/>
              </a:ext>
            </a:extLst>
          </p:cNvPr>
          <p:cNvPicPr>
            <a:picLocks noChangeAspect="1"/>
          </p:cNvPicPr>
          <p:nvPr/>
        </p:nvPicPr>
        <p:blipFill>
          <a:blip r:embed="rId9"/>
          <a:stretch>
            <a:fillRect/>
          </a:stretch>
        </p:blipFill>
        <p:spPr>
          <a:xfrm>
            <a:off x="135890" y="123478"/>
            <a:ext cx="8872219" cy="550391"/>
          </a:xfrm>
          <a:prstGeom prst="rect">
            <a:avLst/>
          </a:prstGeom>
        </p:spPr>
      </p:pic>
      <p:sp>
        <p:nvSpPr>
          <p:cNvPr id="14" name="Text Placeholder 1">
            <a:extLst>
              <a:ext uri="{FF2B5EF4-FFF2-40B4-BE49-F238E27FC236}">
                <a16:creationId xmlns:a16="http://schemas.microsoft.com/office/drawing/2014/main" id="{128E0FDF-2FAE-2E47-90A0-A4950FC731E0}"/>
              </a:ext>
            </a:extLst>
          </p:cNvPr>
          <p:cNvSpPr txBox="1">
            <a:spLocks/>
          </p:cNvSpPr>
          <p:nvPr/>
        </p:nvSpPr>
        <p:spPr>
          <a:xfrm>
            <a:off x="438954" y="915566"/>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000" dirty="0">
                <a:solidFill>
                  <a:srgbClr val="0055B7"/>
                </a:solidFill>
              </a:rPr>
              <a:t>How can We protect our intellectual Property?</a:t>
            </a:r>
          </a:p>
        </p:txBody>
      </p:sp>
    </p:spTree>
    <p:extLst>
      <p:ext uri="{BB962C8B-B14F-4D97-AF65-F5344CB8AC3E}">
        <p14:creationId xmlns:p14="http://schemas.microsoft.com/office/powerpoint/2010/main" val="859971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p:cNvSpPr>
            <a:spLocks noGrp="1"/>
          </p:cNvSpPr>
          <p:nvPr>
            <p:ph type="body" sz="quarter" idx="13"/>
          </p:nvPr>
        </p:nvSpPr>
        <p:spPr>
          <a:xfrm>
            <a:off x="438954" y="1786586"/>
            <a:ext cx="7661438" cy="3042590"/>
          </a:xfrm>
        </p:spPr>
        <p:txBody>
          <a:bodyPr/>
          <a:lstStyle/>
          <a:p>
            <a:pPr marL="285750" indent="-285750">
              <a:lnSpc>
                <a:spcPct val="100000"/>
              </a:lnSpc>
              <a:spcBef>
                <a:spcPts val="1800"/>
              </a:spcBef>
              <a:buFont typeface="Arial" panose="020B0604020202020204" pitchFamily="34" charset="0"/>
              <a:buChar char="•"/>
            </a:pPr>
            <a:r>
              <a:rPr lang="en-US" sz="2000" dirty="0"/>
              <a:t>How is copyright created?</a:t>
            </a:r>
          </a:p>
          <a:p>
            <a:pPr marL="285750" indent="-285750">
              <a:lnSpc>
                <a:spcPct val="100000"/>
              </a:lnSpc>
              <a:spcBef>
                <a:spcPts val="1800"/>
              </a:spcBef>
              <a:buFont typeface="Arial" panose="020B0604020202020204" pitchFamily="34" charset="0"/>
              <a:buChar char="•"/>
            </a:pPr>
            <a:r>
              <a:rPr lang="en-US" sz="2000" dirty="0"/>
              <a:t>What types of work does copyright protect?</a:t>
            </a:r>
          </a:p>
          <a:p>
            <a:pPr marL="285750" indent="-285750">
              <a:lnSpc>
                <a:spcPct val="100000"/>
              </a:lnSpc>
              <a:spcBef>
                <a:spcPts val="1800"/>
              </a:spcBef>
              <a:buFont typeface="Arial" panose="020B0604020202020204" pitchFamily="34" charset="0"/>
              <a:buChar char="•"/>
            </a:pPr>
            <a:r>
              <a:rPr lang="en-US" sz="2000" dirty="0"/>
              <a:t>What does copyright protection provide?</a:t>
            </a:r>
          </a:p>
          <a:p>
            <a:pPr marL="285750" indent="-285750">
              <a:lnSpc>
                <a:spcPct val="100000"/>
              </a:lnSpc>
              <a:spcBef>
                <a:spcPts val="1800"/>
              </a:spcBef>
              <a:buFont typeface="Arial" panose="020B0604020202020204" pitchFamily="34" charset="0"/>
              <a:buChar char="•"/>
            </a:pPr>
            <a:r>
              <a:rPr lang="en-US" sz="2000" dirty="0"/>
              <a:t>What other rights does an author have?</a:t>
            </a:r>
          </a:p>
          <a:p>
            <a:pPr marL="285750" indent="-285750">
              <a:lnSpc>
                <a:spcPct val="100000"/>
              </a:lnSpc>
              <a:spcBef>
                <a:spcPts val="1800"/>
              </a:spcBef>
              <a:buFont typeface="Arial" panose="020B0604020202020204" pitchFamily="34" charset="0"/>
              <a:buChar char="•"/>
            </a:pPr>
            <a:r>
              <a:rPr lang="en-US" sz="2000" dirty="0"/>
              <a:t>How long does copyright last?</a:t>
            </a:r>
          </a:p>
        </p:txBody>
      </p:sp>
      <p:pic>
        <p:nvPicPr>
          <p:cNvPr id="10" name="Picture 9">
            <a:extLst>
              <a:ext uri="{FF2B5EF4-FFF2-40B4-BE49-F238E27FC236}">
                <a16:creationId xmlns:a16="http://schemas.microsoft.com/office/drawing/2014/main" id="{D8666927-85A4-444D-88A2-3F21BFFC5FD2}"/>
              </a:ext>
            </a:extLst>
          </p:cNvPr>
          <p:cNvPicPr>
            <a:picLocks noChangeAspect="1"/>
          </p:cNvPicPr>
          <p:nvPr/>
        </p:nvPicPr>
        <p:blipFill>
          <a:blip r:embed="rId3"/>
          <a:stretch>
            <a:fillRect/>
          </a:stretch>
        </p:blipFill>
        <p:spPr>
          <a:xfrm>
            <a:off x="135890" y="123478"/>
            <a:ext cx="8872219" cy="550391"/>
          </a:xfrm>
          <a:prstGeom prst="rect">
            <a:avLst/>
          </a:prstGeom>
        </p:spPr>
      </p:pic>
      <p:sp>
        <p:nvSpPr>
          <p:cNvPr id="11" name="Text Placeholder 1">
            <a:extLst>
              <a:ext uri="{FF2B5EF4-FFF2-40B4-BE49-F238E27FC236}">
                <a16:creationId xmlns:a16="http://schemas.microsoft.com/office/drawing/2014/main" id="{B8CBE078-CF2B-4441-A23F-0CFF38446AC2}"/>
              </a:ext>
            </a:extLst>
          </p:cNvPr>
          <p:cNvSpPr txBox="1">
            <a:spLocks/>
          </p:cNvSpPr>
          <p:nvPr/>
        </p:nvSpPr>
        <p:spPr>
          <a:xfrm>
            <a:off x="438954" y="915566"/>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400" dirty="0">
                <a:solidFill>
                  <a:srgbClr val="0055B7"/>
                </a:solidFill>
              </a:rPr>
              <a:t>Copyright </a:t>
            </a:r>
            <a:r>
              <a:rPr lang="en-CA" sz="3200" dirty="0">
                <a:solidFill>
                  <a:srgbClr val="0055B7"/>
                </a:solidFill>
              </a:rPr>
              <a:t>©</a:t>
            </a:r>
            <a:r>
              <a:rPr lang="en-CA" sz="2000" dirty="0">
                <a:solidFill>
                  <a:srgbClr val="0055B7"/>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DAE23E3-0CC4-2F4C-8E38-4EAF9865B7EB}"/>
              </a:ext>
            </a:extLst>
          </p:cNvPr>
          <p:cNvPicPr>
            <a:picLocks noChangeAspect="1"/>
          </p:cNvPicPr>
          <p:nvPr/>
        </p:nvPicPr>
        <p:blipFill>
          <a:blip r:embed="rId3"/>
          <a:stretch>
            <a:fillRect/>
          </a:stretch>
        </p:blipFill>
        <p:spPr>
          <a:xfrm>
            <a:off x="781838" y="2770076"/>
            <a:ext cx="1414545" cy="1414545"/>
          </a:xfrm>
          <a:prstGeom prst="rect">
            <a:avLst/>
          </a:prstGeom>
        </p:spPr>
      </p:pic>
      <p:pic>
        <p:nvPicPr>
          <p:cNvPr id="9" name="Picture 8">
            <a:extLst>
              <a:ext uri="{FF2B5EF4-FFF2-40B4-BE49-F238E27FC236}">
                <a16:creationId xmlns:a16="http://schemas.microsoft.com/office/drawing/2014/main" id="{919EEE8A-B91A-A040-95AB-0B70E45F5A5E}"/>
              </a:ext>
            </a:extLst>
          </p:cNvPr>
          <p:cNvPicPr>
            <a:picLocks noChangeAspect="1"/>
          </p:cNvPicPr>
          <p:nvPr/>
        </p:nvPicPr>
        <p:blipFill>
          <a:blip r:embed="rId4"/>
          <a:stretch>
            <a:fillRect/>
          </a:stretch>
        </p:blipFill>
        <p:spPr>
          <a:xfrm>
            <a:off x="3410130" y="2770076"/>
            <a:ext cx="1414545" cy="1414545"/>
          </a:xfrm>
          <a:prstGeom prst="rect">
            <a:avLst/>
          </a:prstGeom>
        </p:spPr>
      </p:pic>
      <p:pic>
        <p:nvPicPr>
          <p:cNvPr id="10" name="Picture 9">
            <a:extLst>
              <a:ext uri="{FF2B5EF4-FFF2-40B4-BE49-F238E27FC236}">
                <a16:creationId xmlns:a16="http://schemas.microsoft.com/office/drawing/2014/main" id="{906B0DC4-CC6B-F446-9DDF-09424C253052}"/>
              </a:ext>
            </a:extLst>
          </p:cNvPr>
          <p:cNvPicPr>
            <a:picLocks noChangeAspect="1"/>
          </p:cNvPicPr>
          <p:nvPr/>
        </p:nvPicPr>
        <p:blipFill>
          <a:blip r:embed="rId5"/>
          <a:stretch>
            <a:fillRect/>
          </a:stretch>
        </p:blipFill>
        <p:spPr>
          <a:xfrm>
            <a:off x="6038422" y="2770076"/>
            <a:ext cx="1414545" cy="1414545"/>
          </a:xfrm>
          <a:prstGeom prst="rect">
            <a:avLst/>
          </a:prstGeom>
        </p:spPr>
      </p:pic>
      <p:sp>
        <p:nvSpPr>
          <p:cNvPr id="11" name="TextBox 10">
            <a:extLst>
              <a:ext uri="{FF2B5EF4-FFF2-40B4-BE49-F238E27FC236}">
                <a16:creationId xmlns:a16="http://schemas.microsoft.com/office/drawing/2014/main" id="{E727CFB2-8B12-AE48-B85F-788410A6C56E}"/>
              </a:ext>
            </a:extLst>
          </p:cNvPr>
          <p:cNvSpPr txBox="1"/>
          <p:nvPr/>
        </p:nvSpPr>
        <p:spPr>
          <a:xfrm>
            <a:off x="5928002" y="4184612"/>
            <a:ext cx="1635384" cy="215444"/>
          </a:xfrm>
          <a:prstGeom prst="rect">
            <a:avLst/>
          </a:prstGeom>
          <a:noFill/>
        </p:spPr>
        <p:txBody>
          <a:bodyPr wrap="none" rtlCol="0">
            <a:spAutoFit/>
          </a:bodyPr>
          <a:lstStyle/>
          <a:p>
            <a:r>
              <a:rPr lang="en-US" sz="800" dirty="0"/>
              <a:t>By </a:t>
            </a:r>
            <a:r>
              <a:rPr lang="en-CA" sz="800" dirty="0">
                <a:hlinkClick r:id="rId6"/>
              </a:rPr>
              <a:t>Flatart</a:t>
            </a:r>
            <a:r>
              <a:rPr lang="en-CA" sz="800" dirty="0"/>
              <a:t>, PK  </a:t>
            </a:r>
            <a:r>
              <a:rPr lang="en-US" sz="800" dirty="0"/>
              <a:t>via </a:t>
            </a:r>
            <a:r>
              <a:rPr lang="en-US" sz="800" dirty="0">
                <a:hlinkClick r:id="rId7"/>
              </a:rPr>
              <a:t>Noun Project</a:t>
            </a:r>
            <a:endParaRPr lang="en-US" sz="800" dirty="0"/>
          </a:p>
        </p:txBody>
      </p:sp>
      <p:sp>
        <p:nvSpPr>
          <p:cNvPr id="12" name="TextBox 11">
            <a:extLst>
              <a:ext uri="{FF2B5EF4-FFF2-40B4-BE49-F238E27FC236}">
                <a16:creationId xmlns:a16="http://schemas.microsoft.com/office/drawing/2014/main" id="{EEF21A61-5EDA-1741-8305-19EA6B6DBB65}"/>
              </a:ext>
            </a:extLst>
          </p:cNvPr>
          <p:cNvSpPr txBox="1"/>
          <p:nvPr/>
        </p:nvSpPr>
        <p:spPr>
          <a:xfrm>
            <a:off x="709890" y="4183301"/>
            <a:ext cx="1558440" cy="215444"/>
          </a:xfrm>
          <a:prstGeom prst="rect">
            <a:avLst/>
          </a:prstGeom>
          <a:noFill/>
        </p:spPr>
        <p:txBody>
          <a:bodyPr wrap="none" rtlCol="0">
            <a:spAutoFit/>
          </a:bodyPr>
          <a:lstStyle/>
          <a:p>
            <a:r>
              <a:rPr lang="en-US" sz="800" dirty="0"/>
              <a:t>By </a:t>
            </a:r>
            <a:r>
              <a:rPr lang="en-CA" sz="800" dirty="0">
                <a:hlinkClick r:id="rId8"/>
              </a:rPr>
              <a:t>Smalllike</a:t>
            </a:r>
            <a:r>
              <a:rPr lang="en-CA" sz="800" dirty="0"/>
              <a:t> </a:t>
            </a:r>
            <a:r>
              <a:rPr lang="en-US" sz="800" dirty="0"/>
              <a:t>via </a:t>
            </a:r>
            <a:r>
              <a:rPr lang="en-US" sz="800" dirty="0">
                <a:hlinkClick r:id="rId9"/>
              </a:rPr>
              <a:t>Noun Project</a:t>
            </a:r>
            <a:endParaRPr lang="en-US" sz="800" dirty="0"/>
          </a:p>
        </p:txBody>
      </p:sp>
      <p:sp>
        <p:nvSpPr>
          <p:cNvPr id="13" name="TextBox 12">
            <a:extLst>
              <a:ext uri="{FF2B5EF4-FFF2-40B4-BE49-F238E27FC236}">
                <a16:creationId xmlns:a16="http://schemas.microsoft.com/office/drawing/2014/main" id="{ACAF4A5D-63AF-9741-A87A-B170EDD2DDA0}"/>
              </a:ext>
            </a:extLst>
          </p:cNvPr>
          <p:cNvSpPr txBox="1"/>
          <p:nvPr/>
        </p:nvSpPr>
        <p:spPr>
          <a:xfrm>
            <a:off x="3359823" y="4183301"/>
            <a:ext cx="1515158" cy="215444"/>
          </a:xfrm>
          <a:prstGeom prst="rect">
            <a:avLst/>
          </a:prstGeom>
          <a:noFill/>
        </p:spPr>
        <p:txBody>
          <a:bodyPr wrap="none" rtlCol="0">
            <a:spAutoFit/>
          </a:bodyPr>
          <a:lstStyle/>
          <a:p>
            <a:r>
              <a:rPr lang="en-US" sz="800" dirty="0"/>
              <a:t>By </a:t>
            </a:r>
            <a:r>
              <a:rPr lang="en-CA" sz="800" dirty="0">
                <a:hlinkClick r:id="rId10"/>
              </a:rPr>
              <a:t>Eucalyp</a:t>
            </a:r>
            <a:r>
              <a:rPr lang="en-CA" sz="800" dirty="0"/>
              <a:t> </a:t>
            </a:r>
            <a:r>
              <a:rPr lang="en-US" sz="800" dirty="0"/>
              <a:t>via </a:t>
            </a:r>
            <a:r>
              <a:rPr lang="en-US" sz="800" dirty="0">
                <a:hlinkClick r:id="rId11"/>
              </a:rPr>
              <a:t>Noun Project</a:t>
            </a:r>
            <a:endParaRPr lang="en-US" sz="800" dirty="0"/>
          </a:p>
        </p:txBody>
      </p:sp>
      <p:sp>
        <p:nvSpPr>
          <p:cNvPr id="14" name="TextBox 13">
            <a:extLst>
              <a:ext uri="{FF2B5EF4-FFF2-40B4-BE49-F238E27FC236}">
                <a16:creationId xmlns:a16="http://schemas.microsoft.com/office/drawing/2014/main" id="{7137535C-E9B1-5F44-B078-0BBE0C1CF2F6}"/>
              </a:ext>
            </a:extLst>
          </p:cNvPr>
          <p:cNvSpPr txBox="1"/>
          <p:nvPr/>
        </p:nvSpPr>
        <p:spPr>
          <a:xfrm>
            <a:off x="573539" y="2067694"/>
            <a:ext cx="1831142" cy="707886"/>
          </a:xfrm>
          <a:prstGeom prst="rect">
            <a:avLst/>
          </a:prstGeom>
          <a:noFill/>
        </p:spPr>
        <p:txBody>
          <a:bodyPr wrap="none" rtlCol="0">
            <a:spAutoFit/>
          </a:bodyPr>
          <a:lstStyle/>
          <a:p>
            <a:pPr algn="ctr"/>
            <a:r>
              <a:rPr lang="en-US" sz="2000" b="1" dirty="0"/>
              <a:t>Work-for-Hire</a:t>
            </a:r>
          </a:p>
          <a:p>
            <a:pPr algn="ctr"/>
            <a:r>
              <a:rPr lang="en-US" sz="2000" b="1" dirty="0"/>
              <a:t>(Employee)</a:t>
            </a:r>
          </a:p>
        </p:txBody>
      </p:sp>
      <p:sp>
        <p:nvSpPr>
          <p:cNvPr id="15" name="TextBox 14">
            <a:extLst>
              <a:ext uri="{FF2B5EF4-FFF2-40B4-BE49-F238E27FC236}">
                <a16:creationId xmlns:a16="http://schemas.microsoft.com/office/drawing/2014/main" id="{3948B895-2793-9F4D-8E14-7B7A0949A7FA}"/>
              </a:ext>
            </a:extLst>
          </p:cNvPr>
          <p:cNvSpPr txBox="1"/>
          <p:nvPr/>
        </p:nvSpPr>
        <p:spPr>
          <a:xfrm>
            <a:off x="2842726" y="2067694"/>
            <a:ext cx="2549352" cy="707886"/>
          </a:xfrm>
          <a:prstGeom prst="rect">
            <a:avLst/>
          </a:prstGeom>
          <a:noFill/>
        </p:spPr>
        <p:txBody>
          <a:bodyPr wrap="none" rtlCol="0">
            <a:spAutoFit/>
          </a:bodyPr>
          <a:lstStyle/>
          <a:p>
            <a:pPr algn="ctr"/>
            <a:r>
              <a:rPr lang="en-US" sz="2000" b="1" dirty="0"/>
              <a:t>Copyright Transfer </a:t>
            </a:r>
            <a:br>
              <a:rPr lang="en-US" sz="2000" b="1" dirty="0"/>
            </a:br>
            <a:r>
              <a:rPr lang="en-US" sz="2000" b="1" dirty="0"/>
              <a:t>Agreement</a:t>
            </a:r>
          </a:p>
        </p:txBody>
      </p:sp>
      <p:sp>
        <p:nvSpPr>
          <p:cNvPr id="16" name="TextBox 15">
            <a:extLst>
              <a:ext uri="{FF2B5EF4-FFF2-40B4-BE49-F238E27FC236}">
                <a16:creationId xmlns:a16="http://schemas.microsoft.com/office/drawing/2014/main" id="{0590E16B-70AF-9F4D-9A4D-8CA0D18650C3}"/>
              </a:ext>
            </a:extLst>
          </p:cNvPr>
          <p:cNvSpPr txBox="1"/>
          <p:nvPr/>
        </p:nvSpPr>
        <p:spPr>
          <a:xfrm>
            <a:off x="5599386" y="2067694"/>
            <a:ext cx="2292615" cy="707886"/>
          </a:xfrm>
          <a:prstGeom prst="rect">
            <a:avLst/>
          </a:prstGeom>
          <a:noFill/>
        </p:spPr>
        <p:txBody>
          <a:bodyPr wrap="none" rtlCol="0">
            <a:spAutoFit/>
          </a:bodyPr>
          <a:lstStyle/>
          <a:p>
            <a:pPr algn="ctr"/>
            <a:r>
              <a:rPr lang="en-US" sz="2000" b="1" dirty="0"/>
              <a:t>Publishing Right </a:t>
            </a:r>
            <a:br>
              <a:rPr lang="en-US" sz="2000" b="1" dirty="0"/>
            </a:br>
            <a:r>
              <a:rPr lang="en-US" sz="2000" b="1" dirty="0"/>
              <a:t>License</a:t>
            </a:r>
          </a:p>
        </p:txBody>
      </p:sp>
      <p:pic>
        <p:nvPicPr>
          <p:cNvPr id="17" name="Picture 16">
            <a:extLst>
              <a:ext uri="{FF2B5EF4-FFF2-40B4-BE49-F238E27FC236}">
                <a16:creationId xmlns:a16="http://schemas.microsoft.com/office/drawing/2014/main" id="{3EE6FABD-4FE5-364E-AC71-4FEE12C7DBD9}"/>
              </a:ext>
            </a:extLst>
          </p:cNvPr>
          <p:cNvPicPr>
            <a:picLocks noChangeAspect="1"/>
          </p:cNvPicPr>
          <p:nvPr/>
        </p:nvPicPr>
        <p:blipFill>
          <a:blip r:embed="rId12"/>
          <a:stretch>
            <a:fillRect/>
          </a:stretch>
        </p:blipFill>
        <p:spPr>
          <a:xfrm>
            <a:off x="135890" y="123478"/>
            <a:ext cx="8872219" cy="550391"/>
          </a:xfrm>
          <a:prstGeom prst="rect">
            <a:avLst/>
          </a:prstGeom>
        </p:spPr>
      </p:pic>
      <p:sp>
        <p:nvSpPr>
          <p:cNvPr id="18" name="Text Placeholder 1">
            <a:extLst>
              <a:ext uri="{FF2B5EF4-FFF2-40B4-BE49-F238E27FC236}">
                <a16:creationId xmlns:a16="http://schemas.microsoft.com/office/drawing/2014/main" id="{2B29EFBD-A285-1945-9E7C-1970C9A06613}"/>
              </a:ext>
            </a:extLst>
          </p:cNvPr>
          <p:cNvSpPr txBox="1">
            <a:spLocks/>
          </p:cNvSpPr>
          <p:nvPr/>
        </p:nvSpPr>
        <p:spPr>
          <a:xfrm>
            <a:off x="510962" y="915566"/>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400" dirty="0">
                <a:solidFill>
                  <a:srgbClr val="0055B7"/>
                </a:solidFill>
              </a:rPr>
              <a:t>Who owns copyright at UBC?</a:t>
            </a:r>
          </a:p>
        </p:txBody>
      </p:sp>
    </p:spTree>
    <p:extLst>
      <p:ext uri="{BB962C8B-B14F-4D97-AF65-F5344CB8AC3E}">
        <p14:creationId xmlns:p14="http://schemas.microsoft.com/office/powerpoint/2010/main" val="2020367618"/>
      </p:ext>
    </p:extLst>
  </p:cSld>
  <p:clrMapOvr>
    <a:masterClrMapping/>
  </p:clrMapOvr>
</p:sld>
</file>

<file path=ppt/theme/theme1.xml><?xml version="1.0" encoding="utf-8"?>
<a:theme xmlns:a="http://schemas.openxmlformats.org/drawingml/2006/main" name="Office Theme">
  <a:themeElements>
    <a:clrScheme name="UBC Brand 1">
      <a:dk1>
        <a:srgbClr val="002040"/>
      </a:dk1>
      <a:lt1>
        <a:sysClr val="window" lastClr="FFFFFF"/>
      </a:lt1>
      <a:dk2>
        <a:srgbClr val="486B7F"/>
      </a:dk2>
      <a:lt2>
        <a:srgbClr val="EEECE1"/>
      </a:lt2>
      <a:accent1>
        <a:srgbClr val="002040"/>
      </a:accent1>
      <a:accent2>
        <a:srgbClr val="2E526B"/>
      </a:accent2>
      <a:accent3>
        <a:srgbClr val="6A8999"/>
      </a:accent3>
      <a:accent4>
        <a:srgbClr val="A7B9C1"/>
      </a:accent4>
      <a:accent5>
        <a:srgbClr val="BECBD0"/>
      </a:accent5>
      <a:accent6>
        <a:srgbClr val="D0DCD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8516</TotalTime>
  <Words>3277</Words>
  <Application>Microsoft Macintosh PowerPoint</Application>
  <PresentationFormat>On-screen Show (16:9)</PresentationFormat>
  <Paragraphs>278</Paragraphs>
  <Slides>22</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Whitney Book</vt:lpstr>
      <vt:lpstr>WhitneyHTF-Bold</vt:lpstr>
      <vt:lpstr>Arial</vt:lpstr>
      <vt:lpstr>Calibri</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Ann Goncalves</dc:creator>
  <cp:lastModifiedBy>Deb Chen</cp:lastModifiedBy>
  <cp:revision>514</cp:revision>
  <cp:lastPrinted>2016-07-11T18:15:24Z</cp:lastPrinted>
  <dcterms:created xsi:type="dcterms:W3CDTF">2010-06-15T20:07:28Z</dcterms:created>
  <dcterms:modified xsi:type="dcterms:W3CDTF">2021-02-24T20:59:46Z</dcterms:modified>
</cp:coreProperties>
</file>