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343" r:id="rId2"/>
    <p:sldId id="344" r:id="rId3"/>
    <p:sldId id="345" r:id="rId4"/>
    <p:sldId id="291" r:id="rId5"/>
    <p:sldId id="310" r:id="rId6"/>
    <p:sldId id="325" r:id="rId7"/>
    <p:sldId id="307" r:id="rId8"/>
    <p:sldId id="327" r:id="rId9"/>
    <p:sldId id="328" r:id="rId10"/>
    <p:sldId id="305" r:id="rId11"/>
    <p:sldId id="297" r:id="rId12"/>
    <p:sldId id="335" r:id="rId13"/>
    <p:sldId id="346" r:id="rId14"/>
    <p:sldId id="330" r:id="rId15"/>
    <p:sldId id="348" r:id="rId16"/>
    <p:sldId id="347" r:id="rId17"/>
  </p:sldIdLst>
  <p:sldSz cx="9144000" cy="5143500" type="screen16x9"/>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orient="horz" pos="1188">
          <p15:clr>
            <a:srgbClr val="A4A3A4"/>
          </p15:clr>
        </p15:guide>
        <p15:guide id="3" orient="horz" pos="972">
          <p15:clr>
            <a:srgbClr val="A4A3A4"/>
          </p15:clr>
        </p15:guide>
        <p15:guide id="4" orient="horz" pos="756">
          <p15:clr>
            <a:srgbClr val="A4A3A4"/>
          </p15:clr>
        </p15:guide>
        <p15:guide id="5" orient="horz" pos="1080">
          <p15:clr>
            <a:srgbClr val="A4A3A4"/>
          </p15:clr>
        </p15:guide>
        <p15:guide id="6" orient="horz" pos="1404">
          <p15:clr>
            <a:srgbClr val="A4A3A4"/>
          </p15:clr>
        </p15:guide>
        <p15:guide id="7" orient="horz" pos="1296">
          <p15:clr>
            <a:srgbClr val="A4A3A4"/>
          </p15:clr>
        </p15:guide>
        <p15:guide id="8" orient="horz" pos="864">
          <p15:clr>
            <a:srgbClr val="A4A3A4"/>
          </p15:clr>
        </p15:guide>
        <p15:guide id="9" pos="2880">
          <p15:clr>
            <a:srgbClr val="A4A3A4"/>
          </p15:clr>
        </p15:guide>
        <p15:guide id="10" pos="1728">
          <p15:clr>
            <a:srgbClr val="A4A3A4"/>
          </p15:clr>
        </p15:guide>
        <p15:guide id="11" pos="721">
          <p15:clr>
            <a:srgbClr val="A4A3A4"/>
          </p15:clr>
        </p15:guide>
        <p15:guide id="12" pos="1144">
          <p15:clr>
            <a:srgbClr val="A4A3A4"/>
          </p15:clr>
        </p15:guide>
        <p15:guide id="13" pos="3455">
          <p15:clr>
            <a:srgbClr val="A4A3A4"/>
          </p15:clr>
        </p15:guide>
        <p15:guide id="14" pos="5184">
          <p15:clr>
            <a:srgbClr val="A4A3A4"/>
          </p15:clr>
        </p15:guide>
        <p15:guide id="15" pos="2305">
          <p15:clr>
            <a:srgbClr val="A4A3A4"/>
          </p15:clr>
        </p15:guide>
        <p15:guide id="16" pos="40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dden, Ariane" initials="MA" lastIdx="3" clrIdx="0">
    <p:extLst>
      <p:ext uri="{19B8F6BF-5375-455C-9EA6-DF929625EA0E}">
        <p15:presenceInfo xmlns:p15="http://schemas.microsoft.com/office/powerpoint/2012/main" userId="S-1-5-21-3458574638-2780845101-4193349012-169993" providerId="AD"/>
      </p:ext>
    </p:extLst>
  </p:cmAuthor>
  <p:cmAuthor id="2" name="Deb Chen" initials="DC" lastIdx="2" clrIdx="1">
    <p:extLst>
      <p:ext uri="{19B8F6BF-5375-455C-9EA6-DF929625EA0E}">
        <p15:presenceInfo xmlns:p15="http://schemas.microsoft.com/office/powerpoint/2012/main" userId="4ed18398129adc7a" providerId="Windows Live"/>
      </p:ext>
    </p:extLst>
  </p:cmAuthor>
  <p:cmAuthor id="3" name="Martyn, Greg" initials="MG" lastIdx="3" clrIdx="2">
    <p:extLst>
      <p:ext uri="{19B8F6BF-5375-455C-9EA6-DF929625EA0E}">
        <p15:presenceInfo xmlns:p15="http://schemas.microsoft.com/office/powerpoint/2012/main" userId="S-1-5-21-3458574638-2780845101-4193349012-3700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a:srgbClr val="0C2344"/>
    <a:srgbClr val="121A2C"/>
    <a:srgbClr val="5B923C"/>
    <a:srgbClr val="0680FF"/>
    <a:srgbClr val="001835"/>
    <a:srgbClr val="0E1523"/>
    <a:srgbClr val="0B1934"/>
    <a:srgbClr val="253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46"/>
    <p:restoredTop sz="72844" autoAdjust="0"/>
  </p:normalViewPr>
  <p:slideViewPr>
    <p:cSldViewPr snapToObjects="1">
      <p:cViewPr varScale="1">
        <p:scale>
          <a:sx n="108" d="100"/>
          <a:sy n="108" d="100"/>
        </p:scale>
        <p:origin x="1848" y="192"/>
      </p:cViewPr>
      <p:guideLst>
        <p:guide orient="horz" pos="1620"/>
        <p:guide orient="horz" pos="1188"/>
        <p:guide orient="horz" pos="972"/>
        <p:guide orient="horz" pos="756"/>
        <p:guide orient="horz" pos="1080"/>
        <p:guide orient="horz" pos="1404"/>
        <p:guide orient="horz" pos="1296"/>
        <p:guide orient="horz" pos="864"/>
        <p:guide pos="2880"/>
        <p:guide pos="1728"/>
        <p:guide pos="721"/>
        <p:guide pos="1144"/>
        <p:guide pos="3455"/>
        <p:guide pos="5184"/>
        <p:guide pos="2305"/>
        <p:guide pos="40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Objects="1">
      <p:cViewPr varScale="1">
        <p:scale>
          <a:sx n="100" d="100"/>
          <a:sy n="100" d="100"/>
        </p:scale>
        <p:origin x="-4288"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40A256B-8CFB-47CE-B55D-4D5A5CF54355}" type="datetime1">
              <a:rPr lang="en-US" altLang="en-US"/>
              <a:pPr/>
              <a:t>3/17/21</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F25D051-A1EA-4E7E-ADFC-117492885518}"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99FB1803-763F-403C-A9A8-5E925AB0685E}" type="datetime1">
              <a:rPr lang="en-US" altLang="en-US"/>
              <a:pPr/>
              <a:t>3/17/21</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19A0CCF-4D19-4060-859F-B742FF3631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researchdata.library.ubc.ca/files/2016/08/UBC_Checklist_for_Privacy_in_Research-Updated_August_2016.pdf" TargetMode="External"/><Relationship Id="rId3" Type="http://schemas.openxmlformats.org/officeDocument/2006/relationships/hyperlink" Target="http://www.ic.gc.ca/eic/site/063.nsf/eng/h_547652FB.html" TargetMode="External"/><Relationship Id="rId7" Type="http://schemas.openxmlformats.org/officeDocument/2006/relationships/hyperlink" Target="https://researchcommons.library.ubc.ca/"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researchdata.library.ubc.ca/" TargetMode="External"/><Relationship Id="rId5" Type="http://schemas.openxmlformats.org/officeDocument/2006/relationships/hyperlink" Target="http://cio.ubc.ca/information-security/information-security-policy-standards-and-resources" TargetMode="External"/><Relationship Id="rId4" Type="http://schemas.openxmlformats.org/officeDocument/2006/relationships/hyperlink" Target="https://universitycounsel-2015.sites.olt.ubc.ca/files/2019/08/Information-Systems-Policy_SC14.pdf?file=2013/06/policy104.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Feedback survey: https://ubc.ca1.qualtrics.com/</a:t>
            </a:r>
            <a:r>
              <a:rPr lang="en-US" dirty="0" err="1"/>
              <a:t>jfe</a:t>
            </a:r>
            <a:r>
              <a:rPr lang="en-US" dirty="0"/>
              <a:t>/form/SV_e8xLZLLOBmMcGK9</a:t>
            </a:r>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a:t>
            </a:fld>
            <a:endParaRPr lang="en-US" altLang="en-US"/>
          </a:p>
        </p:txBody>
      </p:sp>
    </p:spTree>
    <p:extLst>
      <p:ext uri="{BB962C8B-B14F-4D97-AF65-F5344CB8AC3E}">
        <p14:creationId xmlns:p14="http://schemas.microsoft.com/office/powerpoint/2010/main" val="3150513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buFont typeface="Arial" panose="020B0604020202020204" pitchFamily="34" charset="0"/>
              <a:buNone/>
            </a:pPr>
            <a:endParaRPr lang="en-CA" dirty="0"/>
          </a:p>
          <a:p>
            <a:pPr marL="0" lvl="0"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lvl="0"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UBC Library Research Data Management, Anonymize and De-Identify. Available at: https://</a:t>
            </a:r>
            <a:r>
              <a:rPr lang="en-CA" sz="1200" kern="1200" dirty="0" err="1">
                <a:solidFill>
                  <a:schemeClr val="tx1"/>
                </a:solidFill>
                <a:effectLst/>
                <a:latin typeface="+mn-lt"/>
                <a:ea typeface="MS PGothic" panose="020B0600070205080204" pitchFamily="34" charset="-128"/>
                <a:cs typeface="ＭＳ Ｐゴシック"/>
              </a:rPr>
              <a:t>researchdata.library.ubc.ca</a:t>
            </a:r>
            <a:r>
              <a:rPr lang="en-CA" sz="1200" kern="1200" dirty="0">
                <a:solidFill>
                  <a:schemeClr val="tx1"/>
                </a:solidFill>
                <a:effectLst/>
                <a:latin typeface="+mn-lt"/>
                <a:ea typeface="MS PGothic" panose="020B0600070205080204" pitchFamily="34" charset="-128"/>
                <a:cs typeface="ＭＳ Ｐゴシック"/>
              </a:rPr>
              <a:t>/share/anonymize-and-de-identify/</a:t>
            </a:r>
          </a:p>
          <a:p>
            <a:pPr marL="171450" lvl="0"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For the full definition, see the CASRAI Glossary: </a:t>
            </a:r>
            <a:r>
              <a:rPr lang="en-CA" b="0" dirty="0"/>
              <a:t>https://</a:t>
            </a:r>
            <a:r>
              <a:rPr lang="en-CA" b="0" dirty="0" err="1"/>
              <a:t>casrai.org</a:t>
            </a:r>
            <a:r>
              <a:rPr lang="en-CA" b="0" dirty="0"/>
              <a:t>/term/de-anonymization/</a:t>
            </a:r>
            <a:r>
              <a:rPr lang="en-CA" sz="1200" kern="1200" dirty="0">
                <a:solidFill>
                  <a:schemeClr val="tx1"/>
                </a:solidFill>
                <a:effectLst/>
                <a:latin typeface="+mn-lt"/>
                <a:ea typeface="MS PGothic" panose="020B0600070205080204" pitchFamily="34" charset="-128"/>
                <a:cs typeface="ＭＳ Ｐゴシック"/>
              </a:rPr>
              <a:t>. (Available under Creative Commons Attribution 4.0 International License)</a:t>
            </a:r>
            <a:endParaRPr lang="en-CA" b="0" dirty="0"/>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b="1"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12</a:t>
            </a:fld>
            <a:endParaRPr lang="en-US" altLang="en-US"/>
          </a:p>
        </p:txBody>
      </p:sp>
    </p:spTree>
    <p:extLst>
      <p:ext uri="{BB962C8B-B14F-4D97-AF65-F5344CB8AC3E}">
        <p14:creationId xmlns:p14="http://schemas.microsoft.com/office/powerpoint/2010/main" val="17826717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CA" dirty="0"/>
          </a:p>
          <a:p>
            <a:pPr marL="0" lvl="0" indent="0">
              <a:buFont typeface="Arial" panose="020B0604020202020204" pitchFamily="34" charset="0"/>
              <a:buNone/>
            </a:pPr>
            <a:r>
              <a:rPr lang="en-CA" dirty="0"/>
              <a:t>---</a:t>
            </a:r>
          </a:p>
          <a:p>
            <a:pPr marL="0" lvl="0" indent="0">
              <a:buFont typeface="Arial" panose="020B0604020202020204" pitchFamily="34" charset="0"/>
              <a:buNone/>
            </a:pPr>
            <a:r>
              <a:rPr lang="en-CA" b="1" dirty="0"/>
              <a:t>Resources:</a:t>
            </a:r>
          </a:p>
          <a:p>
            <a:pPr marL="171450" lvl="0"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UBC Library Research Data Management, License. Available at: https://</a:t>
            </a:r>
            <a:r>
              <a:rPr lang="en-CA" sz="1200" kern="1200" dirty="0" err="1">
                <a:solidFill>
                  <a:schemeClr val="tx1"/>
                </a:solidFill>
                <a:effectLst/>
                <a:latin typeface="+mn-lt"/>
                <a:ea typeface="MS PGothic" panose="020B0600070205080204" pitchFamily="34" charset="-128"/>
                <a:cs typeface="ＭＳ Ｐゴシック"/>
              </a:rPr>
              <a:t>researchdata.library.ubc.ca</a:t>
            </a:r>
            <a:r>
              <a:rPr lang="en-CA" sz="1200" kern="1200" dirty="0">
                <a:solidFill>
                  <a:schemeClr val="tx1"/>
                </a:solidFill>
                <a:effectLst/>
                <a:latin typeface="+mn-lt"/>
                <a:ea typeface="MS PGothic" panose="020B0600070205080204" pitchFamily="34" charset="-128"/>
                <a:cs typeface="ＭＳ Ｐゴシック"/>
              </a:rPr>
              <a:t>/share/license-your-data/</a:t>
            </a:r>
            <a:endParaRPr lang="en-US" dirty="0"/>
          </a:p>
          <a:p>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13</a:t>
            </a:fld>
            <a:endParaRPr lang="en-US" altLang="en-US"/>
          </a:p>
        </p:txBody>
      </p:sp>
    </p:spTree>
    <p:extLst>
      <p:ext uri="{BB962C8B-B14F-4D97-AF65-F5344CB8AC3E}">
        <p14:creationId xmlns:p14="http://schemas.microsoft.com/office/powerpoint/2010/main" val="28569607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Facilitator’s Notes</a:t>
            </a:r>
          </a:p>
          <a:p>
            <a:r>
              <a:rPr lang="en-US" dirty="0"/>
              <a:t>Ezra should inform the authors that there appears to be a mistake and seek further clarification. </a:t>
            </a:r>
            <a:r>
              <a:rPr lang="en-CA" sz="1200" kern="1200" dirty="0">
                <a:solidFill>
                  <a:schemeClr val="tx1"/>
                </a:solidFill>
                <a:effectLst/>
                <a:latin typeface="+mn-lt"/>
                <a:ea typeface="MS PGothic" panose="020B0600070205080204" pitchFamily="34" charset="-128"/>
                <a:cs typeface="ＭＳ Ｐゴシック"/>
              </a:rPr>
              <a:t>It could affect their subsequent research as well as others’ research that uses the data set. </a:t>
            </a:r>
            <a:r>
              <a:rPr lang="en-CA" sz="1200" kern="1200" dirty="0">
                <a:solidFill>
                  <a:schemeClr val="tx1"/>
                </a:solidFill>
                <a:effectLst/>
                <a:latin typeface="+mn-lt"/>
                <a:ea typeface="MS PGothic" panose="020B0600070205080204" pitchFamily="34" charset="-128"/>
              </a:rPr>
              <a:t>They should also encourage the authors to inform the journal. </a:t>
            </a:r>
            <a:endParaRPr lang="en-US"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15</a:t>
            </a:fld>
            <a:endParaRPr lang="en-US" altLang="en-US"/>
          </a:p>
        </p:txBody>
      </p:sp>
    </p:spTree>
    <p:extLst>
      <p:ext uri="{BB962C8B-B14F-4D97-AF65-F5344CB8AC3E}">
        <p14:creationId xmlns:p14="http://schemas.microsoft.com/office/powerpoint/2010/main" val="2250214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CA" sz="1200" i="1" kern="1200" dirty="0">
                <a:solidFill>
                  <a:schemeClr val="tx1"/>
                </a:solidFill>
                <a:effectLst/>
                <a:latin typeface="+mn-lt"/>
                <a:ea typeface="MS PGothic" panose="020B0600070205080204" pitchFamily="34" charset="-128"/>
                <a:cs typeface="ＭＳ Ｐゴシック"/>
              </a:rPr>
              <a:t>Modified for the UBC context. Used with Permission. </a:t>
            </a:r>
            <a:r>
              <a:rPr lang="en-US" sz="1200" i="1" kern="1200" dirty="0">
                <a:solidFill>
                  <a:schemeClr val="tx1"/>
                </a:solidFill>
                <a:effectLst/>
                <a:latin typeface="+mn-lt"/>
                <a:ea typeface="MS PGothic" panose="020B0600070205080204" pitchFamily="34" charset="-128"/>
                <a:cs typeface="ＭＳ Ｐゴシック"/>
              </a:rPr>
              <a:t>Adopted from American Sociological Association. Case 42. Available at: </a:t>
            </a:r>
            <a:r>
              <a:rPr lang="en-US" sz="1200" i="1" u="sng" kern="1200" dirty="0">
                <a:solidFill>
                  <a:schemeClr val="tx1"/>
                </a:solidFill>
                <a:effectLst/>
                <a:latin typeface="+mn-lt"/>
                <a:ea typeface="MS PGothic" panose="020B0600070205080204" pitchFamily="34" charset="-128"/>
                <a:cs typeface="ＭＳ Ｐゴシック"/>
              </a:rPr>
              <a:t>https://</a:t>
            </a:r>
            <a:r>
              <a:rPr lang="en-US" sz="1200" i="1" u="sng" kern="1200" dirty="0" err="1">
                <a:solidFill>
                  <a:schemeClr val="tx1"/>
                </a:solidFill>
                <a:effectLst/>
                <a:latin typeface="+mn-lt"/>
                <a:ea typeface="MS PGothic" panose="020B0600070205080204" pitchFamily="34" charset="-128"/>
                <a:cs typeface="ＭＳ Ｐゴシック"/>
              </a:rPr>
              <a:t>www.asanet.org</a:t>
            </a:r>
            <a:r>
              <a:rPr lang="en-US" sz="1200" i="1" u="sng" kern="1200" dirty="0">
                <a:solidFill>
                  <a:schemeClr val="tx1"/>
                </a:solidFill>
                <a:effectLst/>
                <a:latin typeface="+mn-lt"/>
                <a:ea typeface="MS PGothic" panose="020B0600070205080204" pitchFamily="34" charset="-128"/>
                <a:cs typeface="ＭＳ Ｐゴシック"/>
              </a:rPr>
              <a:t>/teaching-learning/faculty/teaching-ethics-throughout-curriculum/case-42-email </a:t>
            </a:r>
            <a:endParaRPr lang="en-US" b="1" dirty="0"/>
          </a:p>
          <a:p>
            <a:endParaRPr lang="en-US" b="1" dirty="0"/>
          </a:p>
          <a:p>
            <a:r>
              <a:rPr lang="en-US" b="1" dirty="0"/>
              <a:t>Facilitator’s Notes</a:t>
            </a:r>
          </a:p>
          <a:p>
            <a:r>
              <a:rPr lang="en-CA" dirty="0"/>
              <a:t>It is generally recognized that email is not a secure and safe method of data transmission. Errors could be made in addressing. It might be possible to intercept the message. The message might be stored on backup tapes on multiple computers that are not secure. It is not necessarily a problem if the phone numbers for their respondents are their respective work phone number, which is already public. However, data associated with each telephone survey should not be transmitted via email. </a:t>
            </a:r>
          </a:p>
          <a:p>
            <a:endParaRPr lang="en-CA" dirty="0"/>
          </a:p>
          <a:p>
            <a:r>
              <a:rPr lang="en-CA" b="1" dirty="0"/>
              <a:t>Additional Discussion Questions</a:t>
            </a:r>
          </a:p>
          <a:p>
            <a:pPr marL="171450" indent="-171450">
              <a:buFont typeface="Arial" panose="020B0604020202020204" pitchFamily="34" charset="0"/>
              <a:buChar char="•"/>
            </a:pPr>
            <a:r>
              <a:rPr lang="en-CA" b="0" dirty="0"/>
              <a:t>What kinds of information should we avoid sharing using email?</a:t>
            </a:r>
          </a:p>
          <a:p>
            <a:pPr marL="171450" indent="-171450">
              <a:buFont typeface="Arial" panose="020B0604020202020204" pitchFamily="34" charset="0"/>
              <a:buChar char="•"/>
            </a:pPr>
            <a:r>
              <a:rPr lang="en-CA" b="0" dirty="0"/>
              <a:t>What are alternative mechanisms for data sharing responsibly?</a:t>
            </a:r>
          </a:p>
          <a:p>
            <a:pPr marL="171450" indent="-171450">
              <a:buFont typeface="Arial" panose="020B0604020202020204" pitchFamily="34" charset="0"/>
              <a:buChar char="•"/>
            </a:pPr>
            <a:endParaRPr lang="en-CA" b="0" dirty="0"/>
          </a:p>
          <a:p>
            <a:r>
              <a:rPr lang="en-CA" b="1" dirty="0"/>
              <a:t>Resource:</a:t>
            </a:r>
          </a:p>
          <a:p>
            <a:r>
              <a:rPr lang="en-CA" dirty="0"/>
              <a:t>UBC Information Security Standards: http://</a:t>
            </a:r>
            <a:r>
              <a:rPr lang="en-CA" dirty="0" err="1"/>
              <a:t>cio.ubc.ca</a:t>
            </a:r>
            <a:r>
              <a:rPr lang="en-CA" dirty="0"/>
              <a:t>/information-security/information-security-policy-standards-and-resources</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16</a:t>
            </a:fld>
            <a:endParaRPr lang="en-US" altLang="en-US"/>
          </a:p>
        </p:txBody>
      </p:sp>
    </p:spTree>
    <p:extLst>
      <p:ext uri="{BB962C8B-B14F-4D97-AF65-F5344CB8AC3E}">
        <p14:creationId xmlns:p14="http://schemas.microsoft.com/office/powerpoint/2010/main" val="2689085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Scholarly Integrity Policy: https://universitycounsel-2015.sites.olt.ubc.ca/files/2020/07/Scholarly-Integrity-Policy_SC6.pdf</a:t>
            </a:r>
          </a:p>
          <a:p>
            <a:endParaRPr lang="en-CA" dirty="0"/>
          </a:p>
          <a:p>
            <a:endParaRPr lang="en-CA" dirty="0"/>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2</a:t>
            </a:fld>
            <a:endParaRPr lang="en-US" altLang="en-US"/>
          </a:p>
        </p:txBody>
      </p:sp>
    </p:spTree>
    <p:extLst>
      <p:ext uri="{BB962C8B-B14F-4D97-AF65-F5344CB8AC3E}">
        <p14:creationId xmlns:p14="http://schemas.microsoft.com/office/powerpoint/2010/main" val="1873563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Creative Commons Attribution 4.0 International License (CC BY 4.0): http://</a:t>
            </a:r>
            <a:r>
              <a:rPr lang="en-US" dirty="0" err="1"/>
              <a:t>creativecommons.org</a:t>
            </a:r>
            <a:r>
              <a:rPr lang="en-US" dirty="0"/>
              <a:t>/licenses/by/4.0/</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3</a:t>
            </a:fld>
            <a:endParaRPr lang="en-US" altLang="en-US"/>
          </a:p>
        </p:txBody>
      </p:sp>
    </p:spTree>
    <p:extLst>
      <p:ext uri="{BB962C8B-B14F-4D97-AF65-F5344CB8AC3E}">
        <p14:creationId xmlns:p14="http://schemas.microsoft.com/office/powerpoint/2010/main" val="643987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1" dirty="0"/>
              <a:t>Potential/Suggested Learning Outcomes:</a:t>
            </a:r>
          </a:p>
          <a:p>
            <a:pPr marL="0" marR="0" lvl="0" indent="0" algn="l" defTabSz="457200" rtl="0" eaLnBrk="0" fontAlgn="base" latinLnBrk="0" hangingPunct="0">
              <a:lnSpc>
                <a:spcPct val="100000"/>
              </a:lnSpc>
              <a:spcBef>
                <a:spcPct val="30000"/>
              </a:spcBef>
              <a:spcAft>
                <a:spcPct val="0"/>
              </a:spcAft>
              <a:buClrTx/>
              <a:buSzTx/>
              <a:buFontTx/>
              <a:buNone/>
              <a:tabLst/>
              <a:defRPr/>
            </a:pPr>
            <a:r>
              <a:rPr lang="en-US" altLang="en-US" b="0" i="1" dirty="0"/>
              <a:t>By the end of this presentation, you will be able to:</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Identify key considerations for sharing data responsibly</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Explain the importance of responsible data sharing</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b="0" dirty="0"/>
              <a:t>Identify/access additional resources to share data responsibly</a:t>
            </a: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190B66C-9698-4E8F-ADD4-05E656A58602}"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0" indent="0">
              <a:lnSpc>
                <a:spcPct val="100000"/>
              </a:lnSpc>
              <a:spcBef>
                <a:spcPts val="1800"/>
              </a:spcBef>
              <a:buFont typeface="Arial" panose="020B0604020202020204" pitchFamily="34" charset="0"/>
              <a:buNone/>
            </a:pPr>
            <a:r>
              <a:rPr lang="en-US" sz="1200" b="1" dirty="0"/>
              <a:t>What is data sharing?</a:t>
            </a:r>
          </a:p>
          <a:p>
            <a:pPr marL="628650" lvl="1" indent="-171450">
              <a:lnSpc>
                <a:spcPct val="100000"/>
              </a:lnSpc>
              <a:spcBef>
                <a:spcPts val="1800"/>
              </a:spcBef>
              <a:buFont typeface="Arial" panose="020B0604020202020204" pitchFamily="34" charset="0"/>
              <a:buChar char="•"/>
            </a:pPr>
            <a:r>
              <a:rPr lang="en-US" sz="1200" b="0" dirty="0"/>
              <a:t>The process of disseminating data to relevant stakeholders.</a:t>
            </a:r>
          </a:p>
          <a:p>
            <a:pPr marL="628650" lvl="1" indent="-171450">
              <a:lnSpc>
                <a:spcPct val="100000"/>
              </a:lnSpc>
              <a:spcBef>
                <a:spcPts val="1800"/>
              </a:spcBef>
              <a:buFont typeface="Arial" panose="020B0604020202020204" pitchFamily="34" charset="0"/>
              <a:buChar char="•"/>
            </a:pPr>
            <a:r>
              <a:rPr lang="en-US" sz="1200" b="0" dirty="0"/>
              <a:t>Practice of making data available for reuse. </a:t>
            </a:r>
          </a:p>
          <a:p>
            <a:pPr marL="0" lvl="0" indent="0">
              <a:buFont typeface="Arial" panose="020B0604020202020204" pitchFamily="34" charset="0"/>
              <a:buNone/>
            </a:pPr>
            <a:endParaRPr lang="en-US" b="1" dirty="0"/>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b="1" dirty="0"/>
              <a:t>What are some considerations when sharing data?</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Data ownership, especially when conducting collaborative research</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Intellectual property implications (e.g., patents)</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Protection of confidentiality (e.g., human participant information)</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Data sensitivity (e.g., dual use research, geopolitical risk)</a:t>
            </a:r>
          </a:p>
          <a:p>
            <a:pPr marL="685800" marR="0" lvl="1" indent="-22860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Protocols and procedures of data sharing between collaborators to safeguard data integrity</a:t>
            </a:r>
          </a:p>
          <a:p>
            <a:pPr marL="0" marR="0" lvl="0" indent="0" algn="l" defTabSz="4572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b="1" dirty="0"/>
          </a:p>
          <a:p>
            <a:pPr marL="0" lvl="0" indent="0">
              <a:buFont typeface="Arial" panose="020B0604020202020204" pitchFamily="34" charset="0"/>
              <a:buNone/>
            </a:pPr>
            <a:r>
              <a:rPr lang="en-US" b="1" dirty="0"/>
              <a:t>Why is it important?</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Makes transparent of the research process, data and outcomes</a:t>
            </a:r>
          </a:p>
          <a:p>
            <a:pPr marL="628650" lvl="1" indent="-171450">
              <a:buFont typeface="Arial" panose="020B0604020202020204" pitchFamily="34" charset="0"/>
              <a:buChar char="•"/>
            </a:pPr>
            <a:r>
              <a:rPr lang="en-US" b="0" dirty="0"/>
              <a:t>Facilitates research processes between collaborators</a:t>
            </a:r>
          </a:p>
          <a:p>
            <a:pPr marL="628650" lvl="1" indent="-171450">
              <a:buFont typeface="Arial" panose="020B0604020202020204" pitchFamily="34" charset="0"/>
              <a:buChar char="•"/>
            </a:pPr>
            <a:r>
              <a:rPr lang="en-US" b="0" dirty="0"/>
              <a:t>Researchers can use each others’ data to extend their own ideas, ask new questions, etc. (efficient use of public funds)</a:t>
            </a:r>
          </a:p>
          <a:p>
            <a:pPr marL="628650" lvl="1" indent="-171450">
              <a:buFont typeface="Arial" panose="020B0604020202020204" pitchFamily="34" charset="0"/>
              <a:buChar char="•"/>
            </a:pPr>
            <a:endParaRPr lang="en-US" b="1" dirty="0"/>
          </a:p>
          <a:p>
            <a:pPr marL="0" lvl="0" indent="0">
              <a:buFont typeface="Arial" panose="020B0604020202020204" pitchFamily="34" charset="0"/>
              <a:buNone/>
            </a:pPr>
            <a:r>
              <a:rPr lang="en-US" b="1" dirty="0"/>
              <a:t>How does it relate to scholarly integrity?</a:t>
            </a:r>
          </a:p>
          <a:p>
            <a:pPr marL="742950" lvl="1" indent="-285750">
              <a:lnSpc>
                <a:spcPct val="100000"/>
              </a:lnSpc>
              <a:spcBef>
                <a:spcPts val="1800"/>
              </a:spcBef>
              <a:buFont typeface="Arial" panose="020B0604020202020204" pitchFamily="34" charset="0"/>
              <a:buChar char="•"/>
            </a:pPr>
            <a:r>
              <a:rPr lang="en-US" sz="2000" dirty="0"/>
              <a:t>Building on the work of others and allowing for validation and verification of research data, analysis and conclusion</a:t>
            </a:r>
          </a:p>
          <a:p>
            <a:pPr marL="742950" lvl="1" indent="-285750">
              <a:lnSpc>
                <a:spcPct val="100000"/>
              </a:lnSpc>
              <a:spcBef>
                <a:spcPts val="1800"/>
              </a:spcBef>
              <a:buFont typeface="Arial" panose="020B0604020202020204" pitchFamily="34" charset="0"/>
              <a:buChar char="•"/>
            </a:pPr>
            <a:r>
              <a:rPr lang="en-US" sz="2000" dirty="0"/>
              <a:t>Fostering research collaboration</a:t>
            </a:r>
          </a:p>
          <a:p>
            <a:pPr marL="742950" lvl="1" indent="-285750">
              <a:lnSpc>
                <a:spcPct val="100000"/>
              </a:lnSpc>
              <a:spcBef>
                <a:spcPts val="1800"/>
              </a:spcBef>
              <a:buFont typeface="Arial" panose="020B0604020202020204" pitchFamily="34" charset="0"/>
              <a:buChar char="•"/>
            </a:pPr>
            <a:r>
              <a:rPr lang="en-US" sz="2000" dirty="0"/>
              <a:t>Enabling cost-saving and effective use of research funds</a:t>
            </a:r>
          </a:p>
          <a:p>
            <a:pPr marL="742950" lvl="1" indent="-285750">
              <a:lnSpc>
                <a:spcPct val="100000"/>
              </a:lnSpc>
              <a:spcBef>
                <a:spcPts val="1800"/>
              </a:spcBef>
              <a:buFont typeface="Arial" panose="020B0604020202020204" pitchFamily="34" charset="0"/>
              <a:buChar char="•"/>
            </a:pPr>
            <a:r>
              <a:rPr lang="en-US" sz="2000" dirty="0"/>
              <a:t>Building public confidence and trust in the process and outcome of research (knowledge mobilization)</a:t>
            </a:r>
          </a:p>
          <a:p>
            <a:pPr marL="0" lvl="0" indent="0">
              <a:buFont typeface="Arial" panose="020B0604020202020204" pitchFamily="34" charset="0"/>
              <a:buNone/>
            </a:pPr>
            <a:endParaRPr lang="en-US" b="1" dirty="0"/>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171450" lvl="0" indent="-171450">
              <a:buFont typeface="Arial" panose="020B0604020202020204" pitchFamily="34" charset="0"/>
              <a:buChar char="•"/>
            </a:pPr>
            <a:r>
              <a:rPr lang="en-US" b="0" dirty="0"/>
              <a:t>UBC Library. Research Data Management. Available at: https://</a:t>
            </a:r>
            <a:r>
              <a:rPr lang="en-US" b="0" dirty="0" err="1"/>
              <a:t>researchdata.library.ubc.ca</a:t>
            </a:r>
            <a:r>
              <a:rPr lang="en-US" b="0" dirty="0"/>
              <a:t>/</a:t>
            </a:r>
          </a:p>
          <a:p>
            <a:pPr marL="171450" lvl="0" indent="-171450">
              <a:buFont typeface="Arial" panose="020B0604020202020204" pitchFamily="34" charset="0"/>
              <a:buChar char="•"/>
            </a:pPr>
            <a:r>
              <a:rPr lang="en-US" b="0" dirty="0"/>
              <a:t>The National Academies of Science, Engineering and Medicine. Ensuring the Integrity, Accessibility, and Stewardship of Research Data in the Digital Age (2009). Available at: https://</a:t>
            </a:r>
            <a:r>
              <a:rPr lang="en-US" b="0" dirty="0" err="1"/>
              <a:t>www.nap.edu</a:t>
            </a:r>
            <a:r>
              <a:rPr lang="en-US" b="0" dirty="0"/>
              <a:t>/catalog/12615/ensuring-the-integrity-accessibility-and-stewardship-of-research-data-in-the-digital-age</a:t>
            </a:r>
          </a:p>
          <a:p>
            <a:pPr marL="171450" lvl="0" indent="-171450">
              <a:buFont typeface="Arial" panose="020B0604020202020204" pitchFamily="34" charset="0"/>
              <a:buChar char="•"/>
            </a:pPr>
            <a:r>
              <a:rPr lang="en-US" b="0" dirty="0">
                <a:sym typeface="Wingdings" pitchFamily="2" charset="2"/>
              </a:rPr>
              <a:t>Government of Canada, Safeguarding Your Research. Available at: http://</a:t>
            </a:r>
            <a:r>
              <a:rPr lang="en-US" b="0" dirty="0" err="1">
                <a:sym typeface="Wingdings" pitchFamily="2" charset="2"/>
              </a:rPr>
              <a:t>science.gc.ca</a:t>
            </a:r>
            <a:r>
              <a:rPr lang="en-US" b="0" dirty="0">
                <a:sym typeface="Wingdings" pitchFamily="2" charset="2"/>
              </a:rPr>
              <a:t>/</a:t>
            </a:r>
            <a:r>
              <a:rPr lang="en-US" b="0" dirty="0" err="1">
                <a:sym typeface="Wingdings" pitchFamily="2" charset="2"/>
              </a:rPr>
              <a:t>eic</a:t>
            </a:r>
            <a:r>
              <a:rPr lang="en-US" b="0" dirty="0">
                <a:sym typeface="Wingdings" pitchFamily="2" charset="2"/>
              </a:rPr>
              <a:t>/site/063.nsf/</a:t>
            </a:r>
            <a:r>
              <a:rPr lang="en-US" b="0" dirty="0" err="1">
                <a:sym typeface="Wingdings" pitchFamily="2" charset="2"/>
              </a:rPr>
              <a:t>eng</a:t>
            </a:r>
            <a:r>
              <a:rPr lang="en-US" b="0" dirty="0">
                <a:sym typeface="Wingdings" pitchFamily="2" charset="2"/>
              </a:rPr>
              <a:t>/h_97955.html</a:t>
            </a:r>
            <a:endParaRPr lang="en-US" dirty="0"/>
          </a:p>
          <a:p>
            <a:pPr marL="0" lvl="0" indent="0">
              <a:buFont typeface="Arial" panose="020B0604020202020204" pitchFamily="34" charset="0"/>
              <a:buNone/>
            </a:pPr>
            <a:endParaRPr lang="en-US" b="1"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5</a:t>
            </a:fld>
            <a:endParaRPr lang="en-US" altLang="en-US"/>
          </a:p>
        </p:txBody>
      </p:sp>
    </p:spTree>
    <p:extLst>
      <p:ext uri="{BB962C8B-B14F-4D97-AF65-F5344CB8AC3E}">
        <p14:creationId xmlns:p14="http://schemas.microsoft.com/office/powerpoint/2010/main" val="325688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lvl="0" indent="0">
              <a:buFont typeface="Arial" panose="020B0604020202020204" pitchFamily="34" charset="0"/>
              <a:buNone/>
            </a:pPr>
            <a:r>
              <a:rPr lang="en-US" b="1" dirty="0"/>
              <a:t>How does it relate to scholarly integrity?</a:t>
            </a:r>
          </a:p>
          <a:p>
            <a:pPr marL="742950" lvl="1" indent="-285750">
              <a:lnSpc>
                <a:spcPct val="100000"/>
              </a:lnSpc>
              <a:spcBef>
                <a:spcPts val="1800"/>
              </a:spcBef>
              <a:buFont typeface="Arial" panose="020B0604020202020204" pitchFamily="34" charset="0"/>
              <a:buChar char="•"/>
            </a:pPr>
            <a:r>
              <a:rPr lang="en-US" sz="2000" dirty="0"/>
              <a:t>Building on the work of others and allowing for validation and verification of research data, analysis and conclusion</a:t>
            </a:r>
          </a:p>
          <a:p>
            <a:pPr marL="742950" lvl="1" indent="-285750">
              <a:lnSpc>
                <a:spcPct val="100000"/>
              </a:lnSpc>
              <a:spcBef>
                <a:spcPts val="1800"/>
              </a:spcBef>
              <a:buFont typeface="Arial" panose="020B0604020202020204" pitchFamily="34" charset="0"/>
              <a:buChar char="•"/>
            </a:pPr>
            <a:r>
              <a:rPr lang="en-US" sz="2000" dirty="0"/>
              <a:t>Fostering research collaboration</a:t>
            </a:r>
          </a:p>
          <a:p>
            <a:pPr marL="742950" lvl="1" indent="-285750">
              <a:lnSpc>
                <a:spcPct val="100000"/>
              </a:lnSpc>
              <a:spcBef>
                <a:spcPts val="1800"/>
              </a:spcBef>
              <a:buFont typeface="Arial" panose="020B0604020202020204" pitchFamily="34" charset="0"/>
              <a:buChar char="•"/>
            </a:pPr>
            <a:r>
              <a:rPr lang="en-US" sz="2000" dirty="0"/>
              <a:t>Enabling cost-saving and effective use of research funds</a:t>
            </a:r>
          </a:p>
          <a:p>
            <a:pPr marL="742950" lvl="1" indent="-285750">
              <a:lnSpc>
                <a:spcPct val="100000"/>
              </a:lnSpc>
              <a:spcBef>
                <a:spcPts val="1800"/>
              </a:spcBef>
              <a:buFont typeface="Arial" panose="020B0604020202020204" pitchFamily="34" charset="0"/>
              <a:buChar char="•"/>
            </a:pPr>
            <a:r>
              <a:rPr lang="en-US" sz="2000" dirty="0"/>
              <a:t>Building public confidence and trust in the process and outcome of research (knowledge mobilization)</a:t>
            </a:r>
          </a:p>
          <a:p>
            <a:pPr marL="0" lvl="0" indent="0">
              <a:buFont typeface="Arial" panose="020B0604020202020204" pitchFamily="34" charset="0"/>
              <a:buNone/>
            </a:pPr>
            <a:r>
              <a:rPr lang="en-US" b="1" dirty="0"/>
              <a:t>---</a:t>
            </a:r>
          </a:p>
          <a:p>
            <a:pPr marL="0" lvl="0" indent="0">
              <a:buFont typeface="Arial" panose="020B0604020202020204" pitchFamily="34" charset="0"/>
              <a:buNone/>
            </a:pPr>
            <a:r>
              <a:rPr lang="en-US" b="1" dirty="0"/>
              <a:t>Resources:</a:t>
            </a:r>
          </a:p>
          <a:p>
            <a:pPr marL="171450" lvl="0" indent="-171450">
              <a:buFont typeface="Arial" panose="020B0604020202020204" pitchFamily="34" charset="0"/>
              <a:buChar char="•"/>
            </a:pPr>
            <a:r>
              <a:rPr lang="en-US" b="0" dirty="0"/>
              <a:t>UBC Library. Research Data Management. Available at: https://</a:t>
            </a:r>
            <a:r>
              <a:rPr lang="en-US" b="0" dirty="0" err="1"/>
              <a:t>researchdata.library.ubc.ca</a:t>
            </a:r>
            <a:r>
              <a:rPr lang="en-US" b="0" dirty="0"/>
              <a:t>/</a:t>
            </a:r>
          </a:p>
          <a:p>
            <a:pPr marL="171450" lvl="0" indent="-171450">
              <a:buFont typeface="Arial" panose="020B0604020202020204" pitchFamily="34" charset="0"/>
              <a:buChar char="•"/>
            </a:pPr>
            <a:r>
              <a:rPr lang="en-US" b="0" dirty="0"/>
              <a:t>The National Academies of Science, Engineering and Medicine. Ensuring the Integrity, Accessibility, and Stewardship of Research Data in the Digital Age (2009). Available at: https://</a:t>
            </a:r>
            <a:r>
              <a:rPr lang="en-US" b="0" dirty="0" err="1"/>
              <a:t>www.nap.edu</a:t>
            </a:r>
            <a:r>
              <a:rPr lang="en-US" b="0" dirty="0"/>
              <a:t>/catalog/12615/ensuring-the-integrity-accessibility-and-stewardship-of-research-data-in-the-digital-age</a:t>
            </a:r>
          </a:p>
        </p:txBody>
      </p:sp>
      <p:sp>
        <p:nvSpPr>
          <p:cNvPr id="4" name="Slide Number Placeholder 3"/>
          <p:cNvSpPr>
            <a:spLocks noGrp="1"/>
          </p:cNvSpPr>
          <p:nvPr>
            <p:ph type="sldNum" sz="quarter" idx="5"/>
          </p:nvPr>
        </p:nvSpPr>
        <p:spPr/>
        <p:txBody>
          <a:bodyPr/>
          <a:lstStyle/>
          <a:p>
            <a:fld id="{619A0CCF-4D19-4060-859F-B742FF36316F}" type="slidenum">
              <a:rPr lang="en-US" altLang="en-US" smtClean="0"/>
              <a:pPr/>
              <a:t>6</a:t>
            </a:fld>
            <a:endParaRPr lang="en-US" altLang="en-US"/>
          </a:p>
        </p:txBody>
      </p:sp>
    </p:spTree>
    <p:extLst>
      <p:ext uri="{BB962C8B-B14F-4D97-AF65-F5344CB8AC3E}">
        <p14:creationId xmlns:p14="http://schemas.microsoft.com/office/powerpoint/2010/main" val="617142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7</a:t>
            </a:fld>
            <a:endParaRPr lang="en-US" altLang="en-US"/>
          </a:p>
        </p:txBody>
      </p:sp>
    </p:spTree>
    <p:extLst>
      <p:ext uri="{BB962C8B-B14F-4D97-AF65-F5344CB8AC3E}">
        <p14:creationId xmlns:p14="http://schemas.microsoft.com/office/powerpoint/2010/main" val="1909274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[This slide includes some high-level recommendations; please feel free to modify and adapt it to your own research context.]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dirty="0"/>
              <a:t>While cost, both in terms of time and finances, can pose challenges to sharing data, many of them may be effectively addressed with advance planning with the development of a research data management plan. </a:t>
            </a:r>
          </a:p>
          <a:p>
            <a:pPr marL="0" marR="0" lvl="0" indent="0" algn="l" defTabSz="4572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457200" rtl="0" eaLnBrk="0" fontAlgn="base" latinLnBrk="0" hangingPunct="0">
              <a:lnSpc>
                <a:spcPct val="100000"/>
              </a:lnSpc>
              <a:spcBef>
                <a:spcPct val="30000"/>
              </a:spcBef>
              <a:spcAft>
                <a:spcPct val="0"/>
              </a:spcAft>
              <a:buClrTx/>
              <a:buSzTx/>
              <a:buFontTx/>
              <a:buNone/>
              <a:tabLst/>
              <a:defRPr/>
            </a:pPr>
            <a:r>
              <a:rPr lang="en-US" b="1" dirty="0"/>
              <a:t>Potential Reflection/Discussion Questions: </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How are you sharing data with your collaborators?</a:t>
            </a:r>
          </a:p>
          <a:p>
            <a:pPr marL="628650" lvl="1" indent="-171450">
              <a:buFont typeface="Arial" panose="020B0604020202020204" pitchFamily="34" charset="0"/>
              <a:buChar char="•"/>
            </a:pPr>
            <a:r>
              <a:rPr lang="en-CA" sz="1200" kern="1200" dirty="0">
                <a:solidFill>
                  <a:schemeClr val="tx1"/>
                </a:solidFill>
                <a:effectLst/>
                <a:latin typeface="+mn-lt"/>
                <a:ea typeface="MS PGothic" panose="020B0600070205080204" pitchFamily="34" charset="-128"/>
                <a:cs typeface="ＭＳ Ｐゴシック"/>
              </a:rPr>
              <a:t>What policies and guidelines related to data sharing apply to your research? </a:t>
            </a: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pPr marL="628650" lvl="1" indent="-171450">
              <a:buFont typeface="Arial" panose="020B0604020202020204" pitchFamily="34" charset="0"/>
              <a:buChar char="•"/>
            </a:pPr>
            <a:endParaRPr lang="en-CA" sz="1200" kern="1200" dirty="0">
              <a:solidFill>
                <a:schemeClr val="tx1"/>
              </a:solidFill>
              <a:effectLst/>
              <a:latin typeface="+mn-lt"/>
              <a:ea typeface="MS PGothic" panose="020B0600070205080204" pitchFamily="34" charset="-128"/>
              <a:cs typeface="ＭＳ Ｐゴシック"/>
            </a:endParaRPr>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8</a:t>
            </a:fld>
            <a:endParaRPr lang="en-US" altLang="en-US"/>
          </a:p>
        </p:txBody>
      </p:sp>
    </p:spTree>
    <p:extLst>
      <p:ext uri="{BB962C8B-B14F-4D97-AF65-F5344CB8AC3E}">
        <p14:creationId xmlns:p14="http://schemas.microsoft.com/office/powerpoint/2010/main" val="64992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Policies &amp; Guidelines</a:t>
            </a:r>
          </a:p>
          <a:p>
            <a:pPr marL="285750" indent="-285750">
              <a:buFont typeface="Arial" panose="020B0604020202020204" pitchFamily="34" charset="0"/>
              <a:buChar char="•"/>
            </a:pPr>
            <a:r>
              <a:rPr lang="en-CA" sz="1200" dirty="0">
                <a:hlinkClick r:id="rId3"/>
              </a:rPr>
              <a:t>Tri-Agency Research Data Management Policy</a:t>
            </a:r>
            <a:r>
              <a:rPr lang="en-CA" sz="1200" dirty="0"/>
              <a:t>: http://</a:t>
            </a:r>
            <a:r>
              <a:rPr lang="en-CA" sz="1200" dirty="0" err="1"/>
              <a:t>science.gc.ca</a:t>
            </a:r>
            <a:r>
              <a:rPr lang="en-CA" sz="1200" dirty="0"/>
              <a:t>/</a:t>
            </a:r>
            <a:r>
              <a:rPr lang="en-CA" sz="1200" dirty="0" err="1"/>
              <a:t>eic</a:t>
            </a:r>
            <a:r>
              <a:rPr lang="en-CA" sz="1200" dirty="0"/>
              <a:t>/site/063.nsf/</a:t>
            </a:r>
            <a:r>
              <a:rPr lang="en-CA" sz="1200" dirty="0" err="1"/>
              <a:t>eng</a:t>
            </a:r>
            <a:r>
              <a:rPr lang="en-CA" sz="1200" dirty="0"/>
              <a:t>/h_97610.html</a:t>
            </a:r>
          </a:p>
          <a:p>
            <a:pPr marL="285750" indent="-285750">
              <a:buFont typeface="Arial" panose="020B0604020202020204" pitchFamily="34" charset="0"/>
              <a:buChar char="•"/>
            </a:pPr>
            <a:r>
              <a:rPr lang="en-CA" sz="1200" dirty="0">
                <a:hlinkClick r:id="rId4"/>
              </a:rPr>
              <a:t>UBC's Information Systems Policy</a:t>
            </a:r>
            <a:r>
              <a:rPr lang="en-CA" sz="1200" dirty="0"/>
              <a:t>: https://universitycounsel-2015.sites.olt.ubc.ca/files/2019/08/Information-Systems-Policy_SC14.pdf?file=2013/06/policy104.pdf</a:t>
            </a:r>
          </a:p>
          <a:p>
            <a:pPr marL="285750" indent="-285750">
              <a:buFont typeface="Arial" panose="020B0604020202020204" pitchFamily="34" charset="0"/>
              <a:buChar char="•"/>
            </a:pPr>
            <a:r>
              <a:rPr lang="en-CA" sz="1200" dirty="0">
                <a:hlinkClick r:id="rId5"/>
              </a:rPr>
              <a:t>UBC’s Information Security Standards</a:t>
            </a:r>
            <a:r>
              <a:rPr lang="en-CA" sz="1200" dirty="0"/>
              <a:t>: http://</a:t>
            </a:r>
            <a:r>
              <a:rPr lang="en-CA" sz="1200" dirty="0" err="1"/>
              <a:t>cio.ubc.ca</a:t>
            </a:r>
            <a:r>
              <a:rPr lang="en-CA" sz="1200" dirty="0"/>
              <a:t>/information-security/information-security-policy-standards-and-resources</a:t>
            </a:r>
          </a:p>
          <a:p>
            <a:endParaRPr lang="en-US" sz="800" b="1" dirty="0"/>
          </a:p>
          <a:p>
            <a:r>
              <a:rPr lang="en-US" sz="1200" b="1" dirty="0"/>
              <a:t>UBC Support Services</a:t>
            </a:r>
          </a:p>
          <a:p>
            <a:pPr marL="285750" indent="-285750">
              <a:buFont typeface="Arial" panose="020B0604020202020204" pitchFamily="34" charset="0"/>
              <a:buChar char="•"/>
            </a:pPr>
            <a:r>
              <a:rPr lang="en-US" sz="1200" dirty="0">
                <a:hlinkClick r:id="rId6"/>
              </a:rPr>
              <a:t>Research Data Management</a:t>
            </a:r>
            <a:r>
              <a:rPr lang="en-US" sz="1200" dirty="0"/>
              <a:t>, UBC Library: https://</a:t>
            </a:r>
            <a:r>
              <a:rPr lang="en-US" sz="1200" dirty="0" err="1"/>
              <a:t>researchdata.library.ubc.ca</a:t>
            </a:r>
            <a:r>
              <a:rPr lang="en-US" sz="1200" dirty="0"/>
              <a:t>/</a:t>
            </a:r>
          </a:p>
          <a:p>
            <a:pPr marL="285750" indent="-285750">
              <a:buFont typeface="Arial" panose="020B0604020202020204" pitchFamily="34" charset="0"/>
              <a:buChar char="•"/>
            </a:pPr>
            <a:r>
              <a:rPr lang="en-US" sz="1200" dirty="0">
                <a:hlinkClick r:id="rId7"/>
              </a:rPr>
              <a:t>Research Commons</a:t>
            </a:r>
            <a:r>
              <a:rPr lang="en-US" sz="1200" dirty="0"/>
              <a:t>, UBC Library: https://</a:t>
            </a:r>
            <a:r>
              <a:rPr lang="en-US" sz="1200" dirty="0" err="1"/>
              <a:t>researchcommons.library.ubc.ca</a:t>
            </a:r>
            <a:r>
              <a:rPr lang="en-US" sz="1200" dirty="0"/>
              <a:t>/</a:t>
            </a:r>
          </a:p>
          <a:p>
            <a:endParaRPr lang="en-US" sz="800" dirty="0"/>
          </a:p>
          <a:p>
            <a:r>
              <a:rPr lang="en-US" sz="1200" b="1" dirty="0"/>
              <a:t>Tools &amp; Resources</a:t>
            </a:r>
          </a:p>
          <a:p>
            <a:pPr marL="285750" indent="-285750">
              <a:buFont typeface="Arial" panose="020B0604020202020204" pitchFamily="34" charset="0"/>
              <a:buChar char="•"/>
            </a:pPr>
            <a:r>
              <a:rPr lang="en-CA" sz="1200" dirty="0">
                <a:hlinkClick r:id="rId8"/>
              </a:rPr>
              <a:t>Data Privacy &amp; Information Security: Researcher’s Checklist</a:t>
            </a:r>
            <a:r>
              <a:rPr lang="en-CA" sz="1200" dirty="0"/>
              <a:t>, UBC Advanced Research Computing: https://</a:t>
            </a:r>
            <a:r>
              <a:rPr lang="en-CA" sz="1200" dirty="0" err="1"/>
              <a:t>researchdata.library.ubc.ca</a:t>
            </a:r>
            <a:r>
              <a:rPr lang="en-CA" sz="1200" dirty="0"/>
              <a:t>/files/2016/08/UBC_Checklist_for_Privacy_in_Research-Updated_August_2016.pdf</a:t>
            </a:r>
            <a:endParaRPr lang="en-US" sz="1200" dirty="0"/>
          </a:p>
          <a:p>
            <a:endParaRPr lang="en-US" dirty="0"/>
          </a:p>
        </p:txBody>
      </p:sp>
      <p:sp>
        <p:nvSpPr>
          <p:cNvPr id="4" name="Slide Number Placeholder 3"/>
          <p:cNvSpPr>
            <a:spLocks noGrp="1"/>
          </p:cNvSpPr>
          <p:nvPr>
            <p:ph type="sldNum" sz="quarter" idx="10"/>
          </p:nvPr>
        </p:nvSpPr>
        <p:spPr/>
        <p:txBody>
          <a:bodyPr/>
          <a:lstStyle/>
          <a:p>
            <a:fld id="{619A0CCF-4D19-4060-859F-B742FF36316F}" type="slidenum">
              <a:rPr lang="en-US" altLang="en-US" smtClean="0"/>
              <a:pPr/>
              <a:t>9</a:t>
            </a:fld>
            <a:endParaRPr lang="en-US" altLang="en-US"/>
          </a:p>
        </p:txBody>
      </p:sp>
    </p:spTree>
    <p:extLst>
      <p:ext uri="{BB962C8B-B14F-4D97-AF65-F5344CB8AC3E}">
        <p14:creationId xmlns:p14="http://schemas.microsoft.com/office/powerpoint/2010/main" val="41300925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1">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6"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chemeClr val="tx1"/>
                </a:solidFill>
                <a:latin typeface="Arial"/>
                <a:cs typeface="Arial"/>
              </a:defRPr>
            </a:lvl1pPr>
          </a:lstStyle>
          <a:p>
            <a:pPr lvl="0"/>
            <a:r>
              <a:rPr lang="en-CA" dirty="0"/>
              <a:t>Click to edit Master text styles</a:t>
            </a:r>
          </a:p>
        </p:txBody>
      </p:sp>
      <p:sp>
        <p:nvSpPr>
          <p:cNvPr id="11"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chemeClr val="tx1"/>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12"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0C2344"/>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345882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 2">
    <p:bg>
      <p:bgPr>
        <a:solidFill>
          <a:schemeClr val="tx1"/>
        </a:solidFill>
        <a:effectLst/>
      </p:bgPr>
    </p:bg>
    <p:spTree>
      <p:nvGrpSpPr>
        <p:cNvPr id="1" name=""/>
        <p:cNvGrpSpPr/>
        <p:nvPr/>
      </p:nvGrpSpPr>
      <p:grpSpPr>
        <a:xfrm>
          <a:off x="0" y="0"/>
          <a:ext cx="0" cy="0"/>
          <a:chOff x="0" y="0"/>
          <a:chExt cx="0" cy="0"/>
        </a:xfrm>
      </p:grpSpPr>
      <p:pic>
        <p:nvPicPr>
          <p:cNvPr id="2" name="Picture 1" descr="1_2016_UBCStandard_Signature_ReverseRGB7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43038"/>
            <a:ext cx="4770437"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028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2">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9"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8"/>
          <p:cNvSpPr>
            <a:spLocks noGrp="1"/>
          </p:cNvSpPr>
          <p:nvPr>
            <p:ph type="body" sz="quarter" idx="11"/>
          </p:nvPr>
        </p:nvSpPr>
        <p:spPr>
          <a:xfrm>
            <a:off x="365587" y="1131888"/>
            <a:ext cx="5430376" cy="1823086"/>
          </a:xfrm>
          <a:prstGeom prst="rect">
            <a:avLst/>
          </a:prstGeom>
        </p:spPr>
        <p:txBody>
          <a:bodyPr vert="horz" lIns="0" tIns="0" rIns="0" bIns="0" anchor="t" anchorCtr="0"/>
          <a:lstStyle>
            <a:lvl1pPr marL="0" indent="0">
              <a:lnSpc>
                <a:spcPts val="3800"/>
              </a:lnSpc>
              <a:spcBef>
                <a:spcPts val="0"/>
              </a:spcBef>
              <a:buNone/>
              <a:defRPr sz="3400" b="1" i="0" kern="0" cap="all" spc="30" baseline="0">
                <a:solidFill>
                  <a:srgbClr val="FFFFFF"/>
                </a:solidFill>
                <a:latin typeface="Arial"/>
                <a:cs typeface="Arial"/>
              </a:defRPr>
            </a:lvl1pPr>
          </a:lstStyle>
          <a:p>
            <a:pPr lvl="0"/>
            <a:r>
              <a:rPr lang="en-CA" dirty="0"/>
              <a:t>Click to edit Master text styles</a:t>
            </a:r>
          </a:p>
        </p:txBody>
      </p:sp>
      <p:sp>
        <p:nvSpPr>
          <p:cNvPr id="7" name="Text Placeholder 14"/>
          <p:cNvSpPr>
            <a:spLocks noGrp="1"/>
          </p:cNvSpPr>
          <p:nvPr>
            <p:ph type="body" sz="quarter" idx="12"/>
          </p:nvPr>
        </p:nvSpPr>
        <p:spPr>
          <a:xfrm>
            <a:off x="365762" y="3003798"/>
            <a:ext cx="5430203" cy="321394"/>
          </a:xfrm>
          <a:prstGeom prst="rect">
            <a:avLst/>
          </a:prstGeom>
        </p:spPr>
        <p:txBody>
          <a:bodyPr vert="horz" lIns="0" tIns="0" rIns="0" bIns="0"/>
          <a:lstStyle>
            <a:lvl1pPr marL="0" indent="0">
              <a:buNone/>
              <a:defRPr sz="1800" b="0" i="0" kern="0" spc="3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
        <p:nvSpPr>
          <p:cNvPr id="8" name="Text Placeholder 14"/>
          <p:cNvSpPr>
            <a:spLocks noGrp="1"/>
          </p:cNvSpPr>
          <p:nvPr>
            <p:ph type="body" sz="quarter" idx="13"/>
          </p:nvPr>
        </p:nvSpPr>
        <p:spPr>
          <a:xfrm>
            <a:off x="365762" y="3507855"/>
            <a:ext cx="5430203" cy="321394"/>
          </a:xfrm>
          <a:prstGeom prst="rect">
            <a:avLst/>
          </a:prstGeom>
        </p:spPr>
        <p:txBody>
          <a:bodyPr vert="horz" lIns="0" tIns="0" rIns="0" bIns="0"/>
          <a:lstStyle>
            <a:lvl1pPr marL="0" indent="0">
              <a:buNone/>
              <a:defRPr sz="1000" b="1" i="0" kern="0" cap="all" spc="150" normalizeH="0" baseline="0">
                <a:solidFill>
                  <a:srgbClr val="FFFFFF"/>
                </a:solidFill>
                <a:latin typeface="Arial"/>
                <a:cs typeface="Arial"/>
              </a:defRPr>
            </a:lvl1pPr>
            <a:lvl2pPr>
              <a:defRPr sz="900" b="0" i="0">
                <a:latin typeface="Whitney Book"/>
                <a:cs typeface="Whitney Book"/>
              </a:defRPr>
            </a:lvl2pPr>
            <a:lvl3pPr>
              <a:defRPr sz="900" b="0" i="0">
                <a:latin typeface="Whitney Book"/>
                <a:cs typeface="Whitney Book"/>
              </a:defRPr>
            </a:lvl3pPr>
            <a:lvl4pPr>
              <a:defRPr sz="900" b="0" i="0">
                <a:latin typeface="Whitney Book"/>
                <a:cs typeface="Whitney Book"/>
              </a:defRPr>
            </a:lvl4pPr>
            <a:lvl5pPr>
              <a:defRPr sz="900" b="0" i="0">
                <a:latin typeface="Whitney Book"/>
                <a:cs typeface="Whitney Book"/>
              </a:defRPr>
            </a:lvl5pPr>
          </a:lstStyle>
          <a:p>
            <a:pPr lvl="0"/>
            <a:r>
              <a:rPr lang="en-CA" dirty="0"/>
              <a:t>Click to edit Master text styles</a:t>
            </a:r>
          </a:p>
        </p:txBody>
      </p:sp>
    </p:spTree>
    <p:extLst>
      <p:ext uri="{BB962C8B-B14F-4D97-AF65-F5344CB8AC3E}">
        <p14:creationId xmlns:p14="http://schemas.microsoft.com/office/powerpoint/2010/main" val="812124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section Slide - 2">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13B6998B-C52C-41F0-AEF0-6BD4B4E3F623}"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chemeClr val="tx1"/>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379775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section Slide - 3">
    <p:bg>
      <p:bgPr>
        <a:solidFill>
          <a:schemeClr val="tx1"/>
        </a:solidFill>
        <a:effectLst/>
      </p:bgPr>
    </p:bg>
    <p:spTree>
      <p:nvGrpSpPr>
        <p:cNvPr id="1" name=""/>
        <p:cNvGrpSpPr/>
        <p:nvPr/>
      </p:nvGrpSpPr>
      <p:grpSpPr>
        <a:xfrm>
          <a:off x="0" y="0"/>
          <a:ext cx="0" cy="0"/>
          <a:chOff x="0" y="0"/>
          <a:chExt cx="0" cy="0"/>
        </a:xfrm>
      </p:grpSpPr>
      <p:sp>
        <p:nvSpPr>
          <p:cNvPr id="3"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E29CC655-4A5D-41C6-9A92-B5F450010DAB}" type="slidenum">
              <a:rPr lang="en-US" altLang="en-US" sz="900">
                <a:solidFill>
                  <a:srgbClr val="FFFFFF"/>
                </a:solidFill>
                <a:latin typeface="Whitney Book" pitchFamily="50" charset="0"/>
              </a:rPr>
              <a:pPr algn="r">
                <a:spcBef>
                  <a:spcPct val="20000"/>
                </a:spcBef>
                <a:buFont typeface="Arial" panose="020B0604020202020204" pitchFamily="34" charset="0"/>
                <a:buNone/>
              </a:pPr>
              <a:t>‹#›</a:t>
            </a:fld>
            <a:endParaRPr lang="en-CA" altLang="en-US" sz="900">
              <a:solidFill>
                <a:srgbClr val="FFFFFF"/>
              </a:solidFill>
              <a:latin typeface="Whitney Book" pitchFamily="50" charset="0"/>
            </a:endParaRPr>
          </a:p>
        </p:txBody>
      </p:sp>
      <p:sp>
        <p:nvSpPr>
          <p:cNvPr id="4" name="Rectangle 3"/>
          <p:cNvSpPr/>
          <p:nvPr userDrawn="1"/>
        </p:nvSpPr>
        <p:spPr>
          <a:xfrm>
            <a:off x="8243888" y="1131888"/>
            <a:ext cx="900112" cy="1131887"/>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Placeholder 18"/>
          <p:cNvSpPr>
            <a:spLocks noGrp="1"/>
          </p:cNvSpPr>
          <p:nvPr>
            <p:ph type="body" sz="quarter" idx="11"/>
          </p:nvPr>
        </p:nvSpPr>
        <p:spPr>
          <a:xfrm>
            <a:off x="365587" y="1131889"/>
            <a:ext cx="5430376" cy="1060178"/>
          </a:xfrm>
          <a:prstGeom prst="rect">
            <a:avLst/>
          </a:prstGeom>
        </p:spPr>
        <p:txBody>
          <a:bodyPr vert="horz" lIns="0" tIns="0" rIns="0" bIns="0" anchor="t" anchorCtr="0"/>
          <a:lstStyle>
            <a:lvl1pPr marL="0" indent="0">
              <a:lnSpc>
                <a:spcPts val="3400"/>
              </a:lnSpc>
              <a:spcBef>
                <a:spcPts val="0"/>
              </a:spcBef>
              <a:buNone/>
              <a:defRPr sz="2800" b="1" i="0" kern="0" cap="all" spc="30" baseline="0">
                <a:solidFill>
                  <a:srgbClr val="FFFFFF"/>
                </a:solidFill>
                <a:latin typeface="Arial"/>
                <a:cs typeface="Arial"/>
              </a:defRPr>
            </a:lvl1pPr>
          </a:lstStyle>
          <a:p>
            <a:pPr lvl="0"/>
            <a:r>
              <a:rPr lang="en-CA" dirty="0"/>
              <a:t>Click to edit Master text styles</a:t>
            </a:r>
          </a:p>
        </p:txBody>
      </p:sp>
    </p:spTree>
    <p:extLst>
      <p:ext uri="{BB962C8B-B14F-4D97-AF65-F5344CB8AC3E}">
        <p14:creationId xmlns:p14="http://schemas.microsoft.com/office/powerpoint/2010/main" val="15373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 Slide - 1">
    <p:spTree>
      <p:nvGrpSpPr>
        <p:cNvPr id="1" name=""/>
        <p:cNvGrpSpPr/>
        <p:nvPr/>
      </p:nvGrpSpPr>
      <p:grpSpPr>
        <a:xfrm>
          <a:off x="0" y="0"/>
          <a:ext cx="0" cy="0"/>
          <a:chOff x="0" y="0"/>
          <a:chExt cx="0" cy="0"/>
        </a:xfrm>
      </p:grpSpPr>
      <p:pic>
        <p:nvPicPr>
          <p:cNvPr id="4" name="Picture 1"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1439863"/>
            <a:ext cx="363537"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9647E972-3DA8-4AA3-8E14-F9A16D7E0301}"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10"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8890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Slide - 2">
    <p:bg>
      <p:bgPr>
        <a:solidFill>
          <a:schemeClr val="tx1"/>
        </a:solidFill>
        <a:effectLst/>
      </p:bgPr>
    </p:bg>
    <p:spTree>
      <p:nvGrpSpPr>
        <p:cNvPr id="1" name=""/>
        <p:cNvGrpSpPr/>
        <p:nvPr/>
      </p:nvGrpSpPr>
      <p:grpSpPr>
        <a:xfrm>
          <a:off x="0" y="0"/>
          <a:ext cx="0" cy="0"/>
          <a:chOff x="0" y="0"/>
          <a:chExt cx="0" cy="0"/>
        </a:xfrm>
      </p:grpSpPr>
      <p:pic>
        <p:nvPicPr>
          <p:cNvPr id="4"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141922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239F170D-0679-44F3-B298-2880AF9F9BEF}"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sp>
        <p:nvSpPr>
          <p:cNvPr id="9"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6"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200053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cs Slide - 1">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67215BC8-88E3-495F-9578-14DCB5283356}" type="slidenum">
              <a:rPr lang="en-US" altLang="en-US" sz="900">
                <a:cs typeface="Arial" panose="020B0604020202020204" pitchFamily="34" charset="0"/>
              </a:rPr>
              <a:pPr algn="r">
                <a:spcBef>
                  <a:spcPct val="20000"/>
                </a:spcBef>
                <a:buFont typeface="Arial" panose="020B0604020202020204" pitchFamily="34" charset="0"/>
                <a:buNone/>
              </a:pPr>
              <a:t>‹#›</a:t>
            </a:fld>
            <a:endParaRPr lang="en-CA" altLang="en-US" sz="900">
              <a:cs typeface="Arial" panose="020B0604020202020204" pitchFamily="34" charset="0"/>
            </a:endParaRPr>
          </a:p>
        </p:txBody>
      </p:sp>
      <p:pic>
        <p:nvPicPr>
          <p:cNvPr id="5" name="Picture 3" descr="s4b282c2015.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13763" y="422275"/>
            <a:ext cx="363537"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latin typeface="Arial"/>
                <a:cs typeface="Arial"/>
              </a:defRPr>
            </a:lvl1pPr>
            <a:lvl2pPr marL="0" indent="-180000">
              <a:lnSpc>
                <a:spcPct val="130000"/>
              </a:lnSpc>
              <a:spcBef>
                <a:spcPts val="0"/>
              </a:spcBef>
              <a:buFont typeface="Arial"/>
              <a:buChar char="•"/>
              <a:defRPr sz="1500">
                <a:latin typeface="Arial"/>
                <a:cs typeface="Arial"/>
              </a:defRPr>
            </a:lvl2pPr>
            <a:lvl3pPr marL="540000" indent="-180000">
              <a:lnSpc>
                <a:spcPct val="130000"/>
              </a:lnSpc>
              <a:spcBef>
                <a:spcPts val="0"/>
              </a:spcBef>
              <a:defRPr sz="1500" b="0" i="0">
                <a:latin typeface="Arial"/>
                <a:cs typeface="Arial"/>
              </a:defRPr>
            </a:lvl3pPr>
            <a:lvl4pPr marL="900000" indent="-180000">
              <a:lnSpc>
                <a:spcPct val="130000"/>
              </a:lnSpc>
              <a:spcBef>
                <a:spcPts val="0"/>
              </a:spcBef>
              <a:buFont typeface="Arial"/>
              <a:buChar char="•"/>
              <a:defRPr sz="1500" b="0" i="0">
                <a:latin typeface="Arial"/>
                <a:cs typeface="Arial"/>
              </a:defRPr>
            </a:lvl4pPr>
            <a:lvl5pPr marL="1260000" indent="-180000">
              <a:lnSpc>
                <a:spcPct val="130000"/>
              </a:lnSpc>
              <a:spcBef>
                <a:spcPts val="0"/>
              </a:spcBef>
              <a:buFont typeface="Arial"/>
              <a:buChar char="•"/>
              <a:defRPr sz="1500" b="0" i="0">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28301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phics Slide - 2">
    <p:bg>
      <p:bgPr>
        <a:solidFill>
          <a:schemeClr val="tx1"/>
        </a:solidFill>
        <a:effectLst/>
      </p:bgPr>
    </p:bg>
    <p:spTree>
      <p:nvGrpSpPr>
        <p:cNvPr id="1" name=""/>
        <p:cNvGrpSpPr/>
        <p:nvPr/>
      </p:nvGrpSpPr>
      <p:grpSpPr>
        <a:xfrm>
          <a:off x="0" y="0"/>
          <a:ext cx="0" cy="0"/>
          <a:chOff x="0" y="0"/>
          <a:chExt cx="0" cy="0"/>
        </a:xfrm>
      </p:grpSpPr>
      <p:sp>
        <p:nvSpPr>
          <p:cNvPr id="4" name="Text Placeholder 14"/>
          <p:cNvSpPr txBox="1">
            <a:spLocks/>
          </p:cNvSpPr>
          <p:nvPr userDrawn="1"/>
        </p:nvSpPr>
        <p:spPr>
          <a:xfrm flipH="1">
            <a:off x="8588375" y="4732338"/>
            <a:ext cx="304800" cy="192087"/>
          </a:xfrm>
          <a:prstGeom prst="rect">
            <a:avLst/>
          </a:prstGeom>
        </p:spPr>
        <p:txBody>
          <a:bodyPr lIns="0" tIns="0" rIns="0" bIns="0"/>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a:spcBef>
                <a:spcPct val="20000"/>
              </a:spcBef>
              <a:buFont typeface="Arial" panose="020B0604020202020204" pitchFamily="34" charset="0"/>
              <a:buNone/>
            </a:pPr>
            <a:fld id="{0C3C421A-2898-44BC-838D-20312EE78B11}" type="slidenum">
              <a:rPr lang="en-US" altLang="en-US" sz="900">
                <a:solidFill>
                  <a:srgbClr val="FFFFFF"/>
                </a:solidFill>
                <a:cs typeface="Arial" panose="020B0604020202020204" pitchFamily="34" charset="0"/>
              </a:rPr>
              <a:pPr algn="r">
                <a:spcBef>
                  <a:spcPct val="20000"/>
                </a:spcBef>
                <a:buFont typeface="Arial" panose="020B0604020202020204" pitchFamily="34" charset="0"/>
                <a:buNone/>
              </a:pPr>
              <a:t>‹#›</a:t>
            </a:fld>
            <a:endParaRPr lang="en-CA" altLang="en-US" sz="900">
              <a:solidFill>
                <a:srgbClr val="FFFFFF"/>
              </a:solidFill>
              <a:cs typeface="Arial" panose="020B0604020202020204" pitchFamily="34" charset="0"/>
            </a:endParaRPr>
          </a:p>
        </p:txBody>
      </p:sp>
      <p:pic>
        <p:nvPicPr>
          <p:cNvPr id="5" name="Picture 2" descr="2014_logo_only_revers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485188" y="473075"/>
            <a:ext cx="407987"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Placeholder 11"/>
          <p:cNvSpPr>
            <a:spLocks noGrp="1"/>
          </p:cNvSpPr>
          <p:nvPr>
            <p:ph type="body" sz="quarter" idx="11"/>
          </p:nvPr>
        </p:nvSpPr>
        <p:spPr>
          <a:xfrm>
            <a:off x="438954" y="411511"/>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FFFFFF"/>
                </a:solidFill>
                <a:effectLst/>
                <a:uLnTx/>
                <a:uFillTx/>
                <a:latin typeface="Arial"/>
                <a:cs typeface="Arial"/>
              </a:defRPr>
            </a:lvl1pPr>
            <a:lvl2pPr>
              <a:buNone/>
              <a:defRPr b="0" i="0">
                <a:latin typeface="WhitneyHTF-Bold"/>
                <a:cs typeface="WhitneyHTF-Bold"/>
              </a:defRPr>
            </a:lvl2pPr>
            <a:lvl3pPr>
              <a:buNone/>
              <a:defRPr b="0" i="0">
                <a:latin typeface="WhitneyHTF-Bold"/>
                <a:cs typeface="WhitneyHTF-Bold"/>
              </a:defRPr>
            </a:lvl3pPr>
            <a:lvl4pPr>
              <a:buNone/>
              <a:defRPr b="0" i="0">
                <a:latin typeface="WhitneyHTF-Bold"/>
                <a:cs typeface="WhitneyHTF-Bold"/>
              </a:defRPr>
            </a:lvl4pPr>
            <a:lvl5pPr>
              <a:buNone/>
              <a:defRPr b="0" i="0">
                <a:latin typeface="WhitneyHTF-Bold"/>
                <a:cs typeface="WhitneyHTF-Bold"/>
              </a:defRPr>
            </a:lvl5pPr>
          </a:lstStyle>
          <a:p>
            <a:pPr lvl="0"/>
            <a:r>
              <a:rPr lang="en-CA" dirty="0"/>
              <a:t>Click to edit Master text styles</a:t>
            </a:r>
          </a:p>
        </p:txBody>
      </p:sp>
      <p:sp>
        <p:nvSpPr>
          <p:cNvPr id="8" name="Text Placeholder 2"/>
          <p:cNvSpPr>
            <a:spLocks noGrp="1"/>
          </p:cNvSpPr>
          <p:nvPr>
            <p:ph type="body" sz="quarter" idx="13"/>
          </p:nvPr>
        </p:nvSpPr>
        <p:spPr>
          <a:xfrm>
            <a:off x="438954" y="1131888"/>
            <a:ext cx="7661438" cy="3697288"/>
          </a:xfrm>
          <a:prstGeom prst="rect">
            <a:avLst/>
          </a:prstGeom>
        </p:spPr>
        <p:txBody>
          <a:bodyPr vert="horz" lIns="0" tIns="0" rIns="0" bIns="0"/>
          <a:lstStyle>
            <a:lvl1pPr marL="0" indent="0">
              <a:lnSpc>
                <a:spcPct val="130000"/>
              </a:lnSpc>
              <a:spcBef>
                <a:spcPts val="0"/>
              </a:spcBef>
              <a:buFontTx/>
              <a:buNone/>
              <a:defRPr sz="1500">
                <a:solidFill>
                  <a:srgbClr val="FFFFFF"/>
                </a:solidFill>
                <a:latin typeface="Arial"/>
                <a:cs typeface="Arial"/>
              </a:defRPr>
            </a:lvl1pPr>
            <a:lvl2pPr marL="0" indent="-180000">
              <a:lnSpc>
                <a:spcPct val="130000"/>
              </a:lnSpc>
              <a:spcBef>
                <a:spcPts val="0"/>
              </a:spcBef>
              <a:buFont typeface="Arial"/>
              <a:buChar char="•"/>
              <a:defRPr sz="1500">
                <a:solidFill>
                  <a:srgbClr val="FFFFFF"/>
                </a:solidFill>
                <a:latin typeface="Arial"/>
                <a:cs typeface="Arial"/>
              </a:defRPr>
            </a:lvl2pPr>
            <a:lvl3pPr marL="540000" indent="-180000">
              <a:lnSpc>
                <a:spcPct val="130000"/>
              </a:lnSpc>
              <a:spcBef>
                <a:spcPts val="0"/>
              </a:spcBef>
              <a:defRPr sz="1500" b="0" i="0">
                <a:solidFill>
                  <a:srgbClr val="FFFFFF"/>
                </a:solidFill>
                <a:latin typeface="Arial"/>
                <a:cs typeface="Arial"/>
              </a:defRPr>
            </a:lvl3pPr>
            <a:lvl4pPr marL="900000" indent="-180000">
              <a:lnSpc>
                <a:spcPct val="130000"/>
              </a:lnSpc>
              <a:spcBef>
                <a:spcPts val="0"/>
              </a:spcBef>
              <a:buFont typeface="Arial"/>
              <a:buChar char="•"/>
              <a:defRPr sz="1500" b="0" i="0">
                <a:solidFill>
                  <a:srgbClr val="FFFFFF"/>
                </a:solidFill>
                <a:latin typeface="Arial"/>
                <a:cs typeface="Arial"/>
              </a:defRPr>
            </a:lvl4pPr>
            <a:lvl5pPr marL="1260000" indent="-180000">
              <a:lnSpc>
                <a:spcPct val="130000"/>
              </a:lnSpc>
              <a:spcBef>
                <a:spcPts val="0"/>
              </a:spcBef>
              <a:buFont typeface="Arial"/>
              <a:buChar char="•"/>
              <a:defRPr sz="1500" b="0" i="0">
                <a:solidFill>
                  <a:srgbClr val="FFFFFF"/>
                </a:solidFill>
                <a:latin typeface="Arial"/>
                <a:cs typeface="Arial"/>
              </a:defRPr>
            </a:lvl5p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Tree>
    <p:extLst>
      <p:ext uri="{BB962C8B-B14F-4D97-AF65-F5344CB8AC3E}">
        <p14:creationId xmlns:p14="http://schemas.microsoft.com/office/powerpoint/2010/main" val="3965555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descr="UBC_2016_Signature_Wide_282.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9738" y="1439863"/>
            <a:ext cx="4770437"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508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a:defRPr>
      </a:lvl5pPr>
      <a:lvl6pPr marL="457200" algn="ctr" defTabSz="457200" rtl="0" fontAlgn="base">
        <a:spcBef>
          <a:spcPct val="0"/>
        </a:spcBef>
        <a:spcAft>
          <a:spcPct val="0"/>
        </a:spcAft>
        <a:defRPr sz="4400">
          <a:solidFill>
            <a:schemeClr val="tx1"/>
          </a:solidFill>
          <a:latin typeface="Arial" charset="0"/>
          <a:ea typeface="ＭＳ Ｐゴシック" charset="-128"/>
        </a:defRPr>
      </a:lvl6pPr>
      <a:lvl7pPr marL="914400" algn="ctr" defTabSz="457200" rtl="0" fontAlgn="base">
        <a:spcBef>
          <a:spcPct val="0"/>
        </a:spcBef>
        <a:spcAft>
          <a:spcPct val="0"/>
        </a:spcAft>
        <a:defRPr sz="4400">
          <a:solidFill>
            <a:schemeClr val="tx1"/>
          </a:solidFill>
          <a:latin typeface="Arial" charset="0"/>
          <a:ea typeface="ＭＳ Ｐゴシック" charset="-128"/>
        </a:defRPr>
      </a:lvl7pPr>
      <a:lvl8pPr marL="1371600" algn="ctr" defTabSz="457200" rtl="0" fontAlgn="base">
        <a:spcBef>
          <a:spcPct val="0"/>
        </a:spcBef>
        <a:spcAft>
          <a:spcPct val="0"/>
        </a:spcAft>
        <a:defRPr sz="4400">
          <a:solidFill>
            <a:schemeClr val="tx1"/>
          </a:solidFill>
          <a:latin typeface="Arial" charset="0"/>
          <a:ea typeface="ＭＳ Ｐゴシック" charset="-128"/>
        </a:defRPr>
      </a:lvl8pPr>
      <a:lvl9pPr marL="1828800" algn="ctr" defTabSz="457200" rtl="0" fontAlgn="base">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ＭＳ Ｐゴシック"/>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bc.ca1.qualtrics.com/jfe/form/SV_e8xLZLLOBmMcGK9"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creativecommons.org/"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hyperlink" Target="http://opendatacommons.or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universitycounsel-2015.sites.olt.ubc.ca/files/2020/07/Scholarly-Integrity-Policy_SC6.pdf"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mailto:research.innovation@ubc.ca?subject=[Scholarly%20Integrity%20Initiative]%20Teaching%20Resource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s://researchcommons.library.ubc.ca/" TargetMode="External"/><Relationship Id="rId3" Type="http://schemas.openxmlformats.org/officeDocument/2006/relationships/image" Target="../media/image6.png"/><Relationship Id="rId7" Type="http://schemas.openxmlformats.org/officeDocument/2006/relationships/hyperlink" Target="https://researchdata.library.ubc.ca/"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cio.ubc.ca/information-security/information-security-policy-standards-and-resources" TargetMode="External"/><Relationship Id="rId5" Type="http://schemas.openxmlformats.org/officeDocument/2006/relationships/hyperlink" Target="https://universitycounsel-2015.sites.olt.ubc.ca/files/2019/08/Information-Systems-Policy_SC14.pdf?file=2013/06/policy104.pdf" TargetMode="External"/><Relationship Id="rId4" Type="http://schemas.openxmlformats.org/officeDocument/2006/relationships/hyperlink" Target="http://www.ic.gc.ca/eic/site/063.nsf/eng/h_547652FB.html" TargetMode="External"/><Relationship Id="rId9" Type="http://schemas.openxmlformats.org/officeDocument/2006/relationships/hyperlink" Target="https://researchdata.library.ubc.ca/files/2016/08/UBC_Checklist_for_Privacy_in_Research-Updated_August_2016.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E2A549F-6CFA-9F4D-99AB-16E1FD2367C5}"/>
              </a:ext>
            </a:extLst>
          </p:cNvPr>
          <p:cNvSpPr>
            <a:spLocks noGrp="1"/>
          </p:cNvSpPr>
          <p:nvPr>
            <p:ph type="body" sz="quarter" idx="13"/>
          </p:nvPr>
        </p:nvSpPr>
        <p:spPr>
          <a:xfrm>
            <a:off x="438954" y="1203598"/>
            <a:ext cx="7661438" cy="3625578"/>
          </a:xfrm>
        </p:spPr>
        <p:txBody>
          <a:bodyPr/>
          <a:lstStyle/>
          <a:p>
            <a:pPr>
              <a:spcAft>
                <a:spcPts val="1800"/>
              </a:spcAft>
            </a:pPr>
            <a:r>
              <a:rPr lang="en-US" sz="1800" dirty="0"/>
              <a:t>This slide package is provided by the Scholarly Integrity Initiative. Thank you for promoting conversations about, and raising awareness of, </a:t>
            </a:r>
            <a:br>
              <a:rPr lang="en-US" sz="1800" dirty="0"/>
            </a:br>
            <a:r>
              <a:rPr lang="en-US" sz="1800" dirty="0"/>
              <a:t>the responsible conduct of research.</a:t>
            </a:r>
            <a:endParaRPr lang="en-US" altLang="en-US" sz="1800" dirty="0"/>
          </a:p>
          <a:p>
            <a:pPr>
              <a:spcAft>
                <a:spcPts val="1800"/>
              </a:spcAft>
            </a:pPr>
            <a:r>
              <a:rPr lang="en-US" altLang="en-US" sz="1600" dirty="0"/>
              <a:t>We hope that by facilitating group discussions though these materials, we can better understand our research and scholarly practices, identify best practices, and foster a strong and diverse research culture that embraces integrity, collegiality and service at UBC. </a:t>
            </a:r>
          </a:p>
          <a:p>
            <a:pPr>
              <a:spcAft>
                <a:spcPts val="1800"/>
              </a:spcAft>
            </a:pPr>
            <a:r>
              <a:rPr lang="en-US" sz="1600" dirty="0"/>
              <a:t>In an effort to continuously improve, we would appreciate a few minutes of your time to provide feedback on this resource after you have used it. Please share your thoughts by completing this </a:t>
            </a:r>
            <a:r>
              <a:rPr lang="en-US" sz="1600" b="1" dirty="0">
                <a:hlinkClick r:id="rId3"/>
              </a:rPr>
              <a:t>short survey</a:t>
            </a:r>
            <a:r>
              <a:rPr lang="en-US" sz="1600" dirty="0"/>
              <a:t>.</a:t>
            </a:r>
          </a:p>
          <a:p>
            <a:endParaRPr lang="en-US" sz="1600" dirty="0"/>
          </a:p>
        </p:txBody>
      </p:sp>
      <p:sp>
        <p:nvSpPr>
          <p:cNvPr id="4" name="Text Placeholder 1">
            <a:extLst>
              <a:ext uri="{FF2B5EF4-FFF2-40B4-BE49-F238E27FC236}">
                <a16:creationId xmlns:a16="http://schemas.microsoft.com/office/drawing/2014/main" id="{6AB894AD-61FD-4F1A-9D8A-F7BBB4E2535F}"/>
              </a:ext>
            </a:extLst>
          </p:cNvPr>
          <p:cNvSpPr>
            <a:spLocks noGrp="1"/>
          </p:cNvSpPr>
          <p:nvPr>
            <p:ph type="body" sz="quarter" idx="11"/>
          </p:nvPr>
        </p:nvSpPr>
        <p:spPr>
          <a:xfrm>
            <a:off x="438954" y="411511"/>
            <a:ext cx="7661438" cy="623331"/>
          </a:xfrm>
        </p:spPr>
        <p:txBody>
          <a:bodyPr/>
          <a:lstStyle/>
          <a:p>
            <a:r>
              <a:rPr lang="en-US" altLang="en-US" dirty="0">
                <a:solidFill>
                  <a:srgbClr val="0055B7"/>
                </a:solidFill>
              </a:rPr>
              <a:t>INSTRUCTIONS FOR CONTENT FACILITATORS</a:t>
            </a:r>
          </a:p>
        </p:txBody>
      </p:sp>
    </p:spTree>
    <p:extLst>
      <p:ext uri="{BB962C8B-B14F-4D97-AF65-F5344CB8AC3E}">
        <p14:creationId xmlns:p14="http://schemas.microsoft.com/office/powerpoint/2010/main" val="1405034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a:xfrm>
            <a:off x="365125" y="1276350"/>
            <a:ext cx="5646738" cy="1058863"/>
          </a:xfrm>
        </p:spPr>
        <p:txBody>
          <a:bodyPr/>
          <a:lstStyle/>
          <a:p>
            <a:pPr>
              <a:buFont typeface="Arial" charset="0"/>
              <a:buNone/>
              <a:defRPr/>
            </a:pPr>
            <a:r>
              <a:rPr lang="en-US" dirty="0">
                <a:ea typeface="ＭＳ Ｐゴシック" charset="-128"/>
              </a:rPr>
              <a:t>Additional content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a:extLst>
              <a:ext uri="{FF2B5EF4-FFF2-40B4-BE49-F238E27FC236}">
                <a16:creationId xmlns:a16="http://schemas.microsoft.com/office/drawing/2014/main" id="{1E74904C-5234-4947-A4DA-FB8E503D1450}"/>
              </a:ext>
            </a:extLst>
          </p:cNvPr>
          <p:cNvSpPr txBox="1">
            <a:spLocks/>
          </p:cNvSpPr>
          <p:nvPr/>
        </p:nvSpPr>
        <p:spPr>
          <a:xfrm>
            <a:off x="365587" y="1131889"/>
            <a:ext cx="5430376" cy="1060178"/>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800" dirty="0">
                <a:solidFill>
                  <a:srgbClr val="0055B7"/>
                </a:solidFill>
              </a:rPr>
              <a:t>De-identification</a:t>
            </a:r>
          </a:p>
        </p:txBody>
      </p:sp>
      <p:sp>
        <p:nvSpPr>
          <p:cNvPr id="8" name="Rectangle 7">
            <a:extLst>
              <a:ext uri="{FF2B5EF4-FFF2-40B4-BE49-F238E27FC236}">
                <a16:creationId xmlns:a16="http://schemas.microsoft.com/office/drawing/2014/main" id="{0E338F4F-C37F-174D-A87A-5756A4203D44}"/>
              </a:ext>
            </a:extLst>
          </p:cNvPr>
          <p:cNvSpPr/>
          <p:nvPr/>
        </p:nvSpPr>
        <p:spPr>
          <a:xfrm>
            <a:off x="1079612" y="2135917"/>
            <a:ext cx="7164796" cy="1538883"/>
          </a:xfrm>
          <a:prstGeom prst="rect">
            <a:avLst/>
          </a:prstGeom>
        </p:spPr>
        <p:txBody>
          <a:bodyPr wrap="square">
            <a:spAutoFit/>
          </a:bodyPr>
          <a:lstStyle/>
          <a:p>
            <a:r>
              <a:rPr lang="en-CA" sz="2000" dirty="0"/>
              <a:t>The use of one or more techniques designed to make it impossible — or at least more difficult — to identify [a particular individual, a sensitive location, or sacred cultural practices] from stored data related to them. </a:t>
            </a:r>
            <a:endParaRPr lang="en-CA" sz="2000" i="1" dirty="0"/>
          </a:p>
          <a:p>
            <a:pPr algn="r"/>
            <a:r>
              <a:rPr lang="en-CA" sz="1400" i="1" dirty="0"/>
              <a:t>- </a:t>
            </a:r>
            <a:r>
              <a:rPr lang="en-CA" sz="1400" i="1" dirty="0" err="1"/>
              <a:t>Casrai.org</a:t>
            </a:r>
            <a:endParaRPr lang="en-CA" sz="1400" i="1" dirty="0"/>
          </a:p>
        </p:txBody>
      </p:sp>
      <p:sp>
        <p:nvSpPr>
          <p:cNvPr id="10" name="TextBox 9">
            <a:extLst>
              <a:ext uri="{FF2B5EF4-FFF2-40B4-BE49-F238E27FC236}">
                <a16:creationId xmlns:a16="http://schemas.microsoft.com/office/drawing/2014/main" id="{A8B1B6D5-148C-B54E-9338-9EE45F82A0A1}"/>
              </a:ext>
            </a:extLst>
          </p:cNvPr>
          <p:cNvSpPr txBox="1"/>
          <p:nvPr/>
        </p:nvSpPr>
        <p:spPr>
          <a:xfrm>
            <a:off x="287524" y="1635646"/>
            <a:ext cx="922047" cy="1862048"/>
          </a:xfrm>
          <a:prstGeom prst="rect">
            <a:avLst/>
          </a:prstGeom>
          <a:noFill/>
        </p:spPr>
        <p:txBody>
          <a:bodyPr wrap="none" rtlCol="0">
            <a:spAutoFit/>
          </a:bodyPr>
          <a:lstStyle/>
          <a:p>
            <a:r>
              <a:rPr lang="en-US" sz="11500" b="1" dirty="0"/>
              <a:t>“</a:t>
            </a:r>
          </a:p>
        </p:txBody>
      </p:sp>
      <p:pic>
        <p:nvPicPr>
          <p:cNvPr id="12" name="Picture 11">
            <a:extLst>
              <a:ext uri="{FF2B5EF4-FFF2-40B4-BE49-F238E27FC236}">
                <a16:creationId xmlns:a16="http://schemas.microsoft.com/office/drawing/2014/main" id="{7708FAAA-58DB-754A-8B11-5B9E841D4326}"/>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001751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9FB49784-F603-0F49-8A28-7352B8A92667}"/>
              </a:ext>
            </a:extLst>
          </p:cNvPr>
          <p:cNvSpPr>
            <a:spLocks noGrp="1"/>
          </p:cNvSpPr>
          <p:nvPr>
            <p:ph type="body" sz="quarter" idx="11"/>
          </p:nvPr>
        </p:nvSpPr>
        <p:spPr>
          <a:xfrm>
            <a:off x="365587" y="1131889"/>
            <a:ext cx="5430376" cy="1060178"/>
          </a:xfrm>
        </p:spPr>
        <p:txBody>
          <a:bodyPr/>
          <a:lstStyle/>
          <a:p>
            <a:r>
              <a:rPr lang="en-US" sz="2800" dirty="0">
                <a:solidFill>
                  <a:srgbClr val="0055B7"/>
                </a:solidFill>
              </a:rPr>
              <a:t>License</a:t>
            </a:r>
          </a:p>
        </p:txBody>
      </p:sp>
      <p:sp>
        <p:nvSpPr>
          <p:cNvPr id="5" name="Rectangle 4">
            <a:extLst>
              <a:ext uri="{FF2B5EF4-FFF2-40B4-BE49-F238E27FC236}">
                <a16:creationId xmlns:a16="http://schemas.microsoft.com/office/drawing/2014/main" id="{1FAC13A7-C0DD-B146-A0B6-E03077B5B579}"/>
              </a:ext>
            </a:extLst>
          </p:cNvPr>
          <p:cNvSpPr/>
          <p:nvPr/>
        </p:nvSpPr>
        <p:spPr>
          <a:xfrm>
            <a:off x="1043608" y="1923678"/>
            <a:ext cx="6912768" cy="2539157"/>
          </a:xfrm>
          <a:prstGeom prst="rect">
            <a:avLst/>
          </a:prstGeom>
        </p:spPr>
        <p:txBody>
          <a:bodyPr wrap="square">
            <a:spAutoFit/>
          </a:bodyPr>
          <a:lstStyle/>
          <a:p>
            <a:pPr>
              <a:spcAft>
                <a:spcPts val="1800"/>
              </a:spcAft>
            </a:pPr>
            <a:r>
              <a:rPr lang="en-CA" dirty="0"/>
              <a:t>A license defines what others may or may not do with your data. It is applied when you publish and deposit your data.</a:t>
            </a:r>
          </a:p>
          <a:p>
            <a:r>
              <a:rPr lang="en-CA" dirty="0"/>
              <a:t>Two sources for data licenses:</a:t>
            </a:r>
          </a:p>
          <a:p>
            <a:pPr marL="914400" lvl="1" indent="-457200">
              <a:buFont typeface="Arial" panose="020B0604020202020204" pitchFamily="34" charset="0"/>
              <a:buChar char="•"/>
            </a:pPr>
            <a:r>
              <a:rPr lang="en-CA" dirty="0">
                <a:hlinkClick r:id="rId3"/>
              </a:rPr>
              <a:t>Creative Commons</a:t>
            </a:r>
            <a:r>
              <a:rPr lang="en-CA" dirty="0"/>
              <a:t> (CC) </a:t>
            </a:r>
          </a:p>
          <a:p>
            <a:pPr marL="914400" lvl="1" indent="-457200">
              <a:buFont typeface="Arial" panose="020B0604020202020204" pitchFamily="34" charset="0"/>
              <a:buChar char="•"/>
            </a:pPr>
            <a:r>
              <a:rPr lang="en-CA" dirty="0">
                <a:hlinkClick r:id="rId4"/>
              </a:rPr>
              <a:t>Open Data Commons</a:t>
            </a:r>
            <a:r>
              <a:rPr lang="en-CA" dirty="0"/>
              <a:t> (ODC)</a:t>
            </a:r>
            <a:endParaRPr lang="en-US" dirty="0"/>
          </a:p>
        </p:txBody>
      </p:sp>
      <p:pic>
        <p:nvPicPr>
          <p:cNvPr id="6" name="Picture 5">
            <a:extLst>
              <a:ext uri="{FF2B5EF4-FFF2-40B4-BE49-F238E27FC236}">
                <a16:creationId xmlns:a16="http://schemas.microsoft.com/office/drawing/2014/main" id="{F4132C67-DEC1-D14F-B135-8CDA09414955}"/>
              </a:ext>
            </a:extLst>
          </p:cNvPr>
          <p:cNvPicPr>
            <a:picLocks noChangeAspect="1"/>
          </p:cNvPicPr>
          <p:nvPr/>
        </p:nvPicPr>
        <p:blipFill>
          <a:blip r:embed="rId5"/>
          <a:stretch>
            <a:fillRect/>
          </a:stretch>
        </p:blipFill>
        <p:spPr>
          <a:xfrm>
            <a:off x="135890" y="123478"/>
            <a:ext cx="8872219" cy="550391"/>
          </a:xfrm>
          <a:prstGeom prst="rect">
            <a:avLst/>
          </a:prstGeom>
        </p:spPr>
      </p:pic>
    </p:spTree>
    <p:extLst>
      <p:ext uri="{BB962C8B-B14F-4D97-AF65-F5344CB8AC3E}">
        <p14:creationId xmlns:p14="http://schemas.microsoft.com/office/powerpoint/2010/main" val="2338230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C2F70F-B316-DA41-84B7-69F4F4F5494B}"/>
              </a:ext>
            </a:extLst>
          </p:cNvPr>
          <p:cNvSpPr>
            <a:spLocks noGrp="1"/>
          </p:cNvSpPr>
          <p:nvPr>
            <p:ph type="body" sz="quarter" idx="11"/>
          </p:nvPr>
        </p:nvSpPr>
        <p:spPr/>
        <p:txBody>
          <a:bodyPr/>
          <a:lstStyle/>
          <a:p>
            <a:r>
              <a:rPr lang="en-US" dirty="0"/>
              <a:t>Case Studies</a:t>
            </a:r>
          </a:p>
        </p:txBody>
      </p:sp>
    </p:spTree>
    <p:extLst>
      <p:ext uri="{BB962C8B-B14F-4D97-AF65-F5344CB8AC3E}">
        <p14:creationId xmlns:p14="http://schemas.microsoft.com/office/powerpoint/2010/main" val="163473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CA348D1-1C45-CA47-A765-84CB3E8E4F4B}"/>
              </a:ext>
            </a:extLst>
          </p:cNvPr>
          <p:cNvPicPr>
            <a:picLocks noChangeAspect="1"/>
          </p:cNvPicPr>
          <p:nvPr/>
        </p:nvPicPr>
        <p:blipFill>
          <a:blip r:embed="rId3"/>
          <a:stretch>
            <a:fillRect/>
          </a:stretch>
        </p:blipFill>
        <p:spPr>
          <a:xfrm>
            <a:off x="135890" y="123478"/>
            <a:ext cx="8872219" cy="550391"/>
          </a:xfrm>
          <a:prstGeom prst="rect">
            <a:avLst/>
          </a:prstGeom>
        </p:spPr>
      </p:pic>
      <p:sp>
        <p:nvSpPr>
          <p:cNvPr id="6" name="Text Placeholder 2">
            <a:extLst>
              <a:ext uri="{FF2B5EF4-FFF2-40B4-BE49-F238E27FC236}">
                <a16:creationId xmlns:a16="http://schemas.microsoft.com/office/drawing/2014/main" id="{6A361B78-0EF6-D44D-8517-13A360D4A2D8}"/>
              </a:ext>
            </a:extLst>
          </p:cNvPr>
          <p:cNvSpPr txBox="1">
            <a:spLocks/>
          </p:cNvSpPr>
          <p:nvPr/>
        </p:nvSpPr>
        <p:spPr>
          <a:xfrm>
            <a:off x="438954" y="1131888"/>
            <a:ext cx="7661438" cy="3697288"/>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Aft>
                <a:spcPts val="1800"/>
              </a:spcAft>
            </a:pPr>
            <a:r>
              <a:rPr lang="en-CA" sz="2000" dirty="0"/>
              <a:t>Ezra wanted to validate their methodology and data with publicly available data from a study that had already been published. </a:t>
            </a:r>
          </a:p>
          <a:p>
            <a:pPr>
              <a:spcAft>
                <a:spcPts val="1800"/>
              </a:spcAft>
            </a:pPr>
            <a:r>
              <a:rPr lang="en-CA" sz="2000" dirty="0"/>
              <a:t>They performed some standard quality checks on the deposited raw data and discovered discrepancies between the publication and the deposited raw data. </a:t>
            </a:r>
          </a:p>
          <a:p>
            <a:pPr>
              <a:spcAft>
                <a:spcPts val="1800"/>
              </a:spcAft>
            </a:pPr>
            <a:r>
              <a:rPr lang="en-CA" sz="2000" dirty="0"/>
              <a:t>What should Ezra do?</a:t>
            </a:r>
          </a:p>
        </p:txBody>
      </p:sp>
    </p:spTree>
    <p:extLst>
      <p:ext uri="{BB962C8B-B14F-4D97-AF65-F5344CB8AC3E}">
        <p14:creationId xmlns:p14="http://schemas.microsoft.com/office/powerpoint/2010/main" val="2154721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0B83A0E-5223-BD45-83F9-45BFE799000C}"/>
              </a:ext>
            </a:extLst>
          </p:cNvPr>
          <p:cNvSpPr>
            <a:spLocks noGrp="1"/>
          </p:cNvSpPr>
          <p:nvPr>
            <p:ph type="body" sz="quarter" idx="13"/>
          </p:nvPr>
        </p:nvSpPr>
        <p:spPr/>
        <p:txBody>
          <a:bodyPr/>
          <a:lstStyle/>
          <a:p>
            <a:pPr>
              <a:spcAft>
                <a:spcPts val="1800"/>
              </a:spcAft>
            </a:pPr>
            <a:r>
              <a:rPr lang="en-CA" sz="2000" dirty="0"/>
              <a:t>Tim and </a:t>
            </a:r>
            <a:r>
              <a:rPr lang="en-CA" sz="2000" dirty="0" err="1"/>
              <a:t>Kershawn</a:t>
            </a:r>
            <a:r>
              <a:rPr lang="en-CA" sz="2000" dirty="0"/>
              <a:t> are conducting telephone surveys of their respective public institutions to save time and money. Tim realises that he is not going to reach his target number by the deadline and asks </a:t>
            </a:r>
            <a:r>
              <a:rPr lang="en-CA" sz="2000" dirty="0" err="1"/>
              <a:t>Kershawn</a:t>
            </a:r>
            <a:r>
              <a:rPr lang="en-CA" sz="2000" dirty="0"/>
              <a:t> for help. </a:t>
            </a:r>
            <a:r>
              <a:rPr lang="en-CA" sz="2000" dirty="0" err="1"/>
              <a:t>Kershawn</a:t>
            </a:r>
            <a:r>
              <a:rPr lang="en-CA" sz="2000" dirty="0"/>
              <a:t> agrees, and asks Tim to email the names and telephone numbers of the participants that Tim isn’t able to contact. </a:t>
            </a:r>
          </a:p>
          <a:p>
            <a:pPr>
              <a:spcAft>
                <a:spcPts val="1800"/>
              </a:spcAft>
            </a:pPr>
            <a:r>
              <a:rPr lang="en-CA" sz="2000" dirty="0"/>
              <a:t>Should Tim send the names and telephone numbers via email?</a:t>
            </a:r>
          </a:p>
        </p:txBody>
      </p:sp>
      <p:pic>
        <p:nvPicPr>
          <p:cNvPr id="4" name="Picture 3">
            <a:extLst>
              <a:ext uri="{FF2B5EF4-FFF2-40B4-BE49-F238E27FC236}">
                <a16:creationId xmlns:a16="http://schemas.microsoft.com/office/drawing/2014/main" id="{2A4CB9CF-248F-6D4B-AC9C-928F0CE7018E}"/>
              </a:ext>
            </a:extLst>
          </p:cNvPr>
          <p:cNvPicPr>
            <a:picLocks noChangeAspect="1"/>
          </p:cNvPicPr>
          <p:nvPr/>
        </p:nvPicPr>
        <p:blipFill>
          <a:blip r:embed="rId3"/>
          <a:stretch>
            <a:fillRect/>
          </a:stretch>
        </p:blipFill>
        <p:spPr>
          <a:xfrm>
            <a:off x="135890" y="123478"/>
            <a:ext cx="8872219" cy="550391"/>
          </a:xfrm>
          <a:prstGeom prst="rect">
            <a:avLst/>
          </a:prstGeom>
        </p:spPr>
      </p:pic>
      <p:sp>
        <p:nvSpPr>
          <p:cNvPr id="5" name="Rectangle 4">
            <a:extLst>
              <a:ext uri="{FF2B5EF4-FFF2-40B4-BE49-F238E27FC236}">
                <a16:creationId xmlns:a16="http://schemas.microsoft.com/office/drawing/2014/main" id="{98E97053-15A3-E74D-AB71-30771FA8BA39}"/>
              </a:ext>
            </a:extLst>
          </p:cNvPr>
          <p:cNvSpPr/>
          <p:nvPr/>
        </p:nvSpPr>
        <p:spPr>
          <a:xfrm>
            <a:off x="2339752" y="4917817"/>
            <a:ext cx="6840760" cy="246221"/>
          </a:xfrm>
          <a:prstGeom prst="rect">
            <a:avLst/>
          </a:prstGeom>
        </p:spPr>
        <p:txBody>
          <a:bodyPr wrap="square">
            <a:spAutoFit/>
          </a:bodyPr>
          <a:lstStyle/>
          <a:p>
            <a:pPr algn="r"/>
            <a:r>
              <a:rPr lang="en-CA" sz="1000" i="1" dirty="0">
                <a:ea typeface="PMingLiU" panose="02020500000000000000" pitchFamily="18" charset="-120"/>
                <a:cs typeface="Times New Roman" panose="02020603050405020304" pitchFamily="18" charset="0"/>
              </a:rPr>
              <a:t>Used with permission. </a:t>
            </a:r>
            <a:r>
              <a:rPr lang="en-US" sz="1000" i="1" dirty="0">
                <a:ea typeface="PMingLiU" panose="02020500000000000000" pitchFamily="18" charset="-120"/>
                <a:cs typeface="Times New Roman" panose="02020603050405020304" pitchFamily="18" charset="0"/>
              </a:rPr>
              <a:t>Adopted from American Sociological Association. Ethics Case Studies.</a:t>
            </a:r>
            <a:endParaRPr lang="en-CA" sz="1000" i="1" dirty="0">
              <a:effectLst/>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5909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260D4F1-BCF8-7941-8BD6-CFFAAFFE6916}"/>
              </a:ext>
            </a:extLst>
          </p:cNvPr>
          <p:cNvSpPr>
            <a:spLocks noGrp="1"/>
          </p:cNvSpPr>
          <p:nvPr>
            <p:ph type="body" sz="quarter" idx="11"/>
          </p:nvPr>
        </p:nvSpPr>
        <p:spPr/>
        <p:txBody>
          <a:bodyPr/>
          <a:lstStyle/>
          <a:p>
            <a:r>
              <a:rPr lang="en-US" altLang="en-US" dirty="0">
                <a:solidFill>
                  <a:srgbClr val="0055B7"/>
                </a:solidFill>
              </a:rPr>
              <a:t>How to use this resource</a:t>
            </a:r>
          </a:p>
        </p:txBody>
      </p:sp>
      <p:sp>
        <p:nvSpPr>
          <p:cNvPr id="3" name="Text Placeholder 2">
            <a:extLst>
              <a:ext uri="{FF2B5EF4-FFF2-40B4-BE49-F238E27FC236}">
                <a16:creationId xmlns:a16="http://schemas.microsoft.com/office/drawing/2014/main" id="{68CF607B-E815-A042-A116-07B1D4219DD0}"/>
              </a:ext>
            </a:extLst>
          </p:cNvPr>
          <p:cNvSpPr>
            <a:spLocks noGrp="1"/>
          </p:cNvSpPr>
          <p:nvPr>
            <p:ph type="body" sz="quarter" idx="13"/>
          </p:nvPr>
        </p:nvSpPr>
        <p:spPr/>
        <p:txBody>
          <a:bodyPr/>
          <a:lstStyle/>
          <a:p>
            <a:pPr>
              <a:spcAft>
                <a:spcPts val="1800"/>
              </a:spcAft>
            </a:pPr>
            <a:r>
              <a:rPr lang="en-US" altLang="en-US" sz="1600" dirty="0"/>
              <a:t>There are two sections to this slide deck resource. </a:t>
            </a:r>
          </a:p>
          <a:p>
            <a:pPr marL="228600" indent="-228600">
              <a:spcAft>
                <a:spcPts val="1800"/>
              </a:spcAft>
              <a:buFont typeface="+mj-lt"/>
              <a:buAutoNum type="arabicPeriod"/>
            </a:pPr>
            <a:r>
              <a:rPr lang="en-US" altLang="en-US" sz="1600" dirty="0"/>
              <a:t>The first section is a core slide presentation. Use this to introduce concepts, discuss terminology, and generate discussion with your audience. </a:t>
            </a:r>
          </a:p>
          <a:p>
            <a:pPr marL="228600" indent="-228600">
              <a:spcAft>
                <a:spcPts val="1800"/>
              </a:spcAft>
              <a:buFont typeface="+mj-lt"/>
              <a:buAutoNum type="arabicPeriod"/>
            </a:pPr>
            <a:r>
              <a:rPr lang="en-US" altLang="en-US" sz="1600" dirty="0"/>
              <a:t>The second section includes additional slides that you can add to the core presentation, depending on the needs of your audience.</a:t>
            </a:r>
          </a:p>
          <a:p>
            <a:pPr>
              <a:spcAft>
                <a:spcPts val="1800"/>
              </a:spcAft>
            </a:pPr>
            <a:r>
              <a:rPr lang="en-US" altLang="en-US" sz="1600" dirty="0"/>
              <a:t>Facilitator notes are provided with each slide. Before delivering this material, you should familiarize yourself with the </a:t>
            </a:r>
            <a:r>
              <a:rPr lang="en-US" altLang="en-US" sz="1600" dirty="0">
                <a:hlinkClick r:id="rId3"/>
              </a:rPr>
              <a:t>Scholarly Integrity Policy </a:t>
            </a:r>
            <a:r>
              <a:rPr lang="en-US" altLang="en-US" sz="1600" dirty="0"/>
              <a:t>and the relevant scholarly standards within your discipline. If you need additional support, please contact the </a:t>
            </a:r>
            <a:r>
              <a:rPr lang="en-US" altLang="en-US" sz="1600" dirty="0">
                <a:hlinkClick r:id="rId4"/>
              </a:rPr>
              <a:t>Scholarly Integrity Initiative</a:t>
            </a:r>
            <a:r>
              <a:rPr lang="en-US" altLang="en-US" sz="1600" dirty="0"/>
              <a:t>. </a:t>
            </a:r>
          </a:p>
        </p:txBody>
      </p:sp>
    </p:spTree>
    <p:extLst>
      <p:ext uri="{BB962C8B-B14F-4D97-AF65-F5344CB8AC3E}">
        <p14:creationId xmlns:p14="http://schemas.microsoft.com/office/powerpoint/2010/main" val="4122884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66ECC0F-2F24-4564-8925-70702CC8B07F}"/>
              </a:ext>
            </a:extLst>
          </p:cNvPr>
          <p:cNvSpPr>
            <a:spLocks noGrp="1"/>
          </p:cNvSpPr>
          <p:nvPr>
            <p:ph type="body" sz="quarter" idx="11"/>
          </p:nvPr>
        </p:nvSpPr>
        <p:spPr/>
        <p:txBody>
          <a:bodyPr/>
          <a:lstStyle/>
          <a:p>
            <a:r>
              <a:rPr lang="en-US" dirty="0">
                <a:solidFill>
                  <a:srgbClr val="0055B7"/>
                </a:solidFill>
              </a:rPr>
              <a:t>ADAPTING AND SHARING THIS RESOURCE</a:t>
            </a:r>
            <a:endParaRPr lang="en-CA" dirty="0">
              <a:solidFill>
                <a:srgbClr val="0055B7"/>
              </a:solidFill>
            </a:endParaRPr>
          </a:p>
        </p:txBody>
      </p:sp>
      <p:sp>
        <p:nvSpPr>
          <p:cNvPr id="3" name="Text Placeholder 2">
            <a:extLst>
              <a:ext uri="{FF2B5EF4-FFF2-40B4-BE49-F238E27FC236}">
                <a16:creationId xmlns:a16="http://schemas.microsoft.com/office/drawing/2014/main" id="{0A0C6821-54B2-487F-A6DA-C110B5897FF6}"/>
              </a:ext>
            </a:extLst>
          </p:cNvPr>
          <p:cNvSpPr>
            <a:spLocks noGrp="1"/>
          </p:cNvSpPr>
          <p:nvPr>
            <p:ph type="body" sz="quarter" idx="13"/>
          </p:nvPr>
        </p:nvSpPr>
        <p:spPr/>
        <p:txBody>
          <a:bodyPr/>
          <a:lstStyle/>
          <a:p>
            <a:r>
              <a:rPr lang="en-US" altLang="en-US" sz="1600" dirty="0"/>
              <a:t>This introductory slide deck is licensed under the </a:t>
            </a:r>
            <a:r>
              <a:rPr lang="en-US" altLang="en-US" sz="1600" b="1" dirty="0"/>
              <a:t>Creative Commons Attribution 4.0 International License</a:t>
            </a:r>
            <a:r>
              <a:rPr lang="en-US" altLang="en-US" sz="1600" dirty="0"/>
              <a:t>, which allows you to share and adapt this resource as long as you give appropriate</a:t>
            </a:r>
            <a:r>
              <a:rPr lang="en-CA" sz="1600" dirty="0"/>
              <a:t> credit, provide a link to the license and indicate if changes were made to the content. For more information about this license, please visit: </a:t>
            </a:r>
            <a:r>
              <a:rPr lang="en-US" sz="1600" dirty="0">
                <a:hlinkClick r:id="rId3"/>
              </a:rPr>
              <a:t>http://creativecommons.org/licenses/by/4.0/</a:t>
            </a:r>
            <a:r>
              <a:rPr lang="en-US" sz="1600" dirty="0"/>
              <a:t> </a:t>
            </a:r>
            <a:endParaRPr lang="en-CA" sz="1600" dirty="0"/>
          </a:p>
          <a:p>
            <a:endParaRPr lang="en-CA" sz="1600" dirty="0"/>
          </a:p>
          <a:p>
            <a:r>
              <a:rPr lang="en-US" altLang="en-US" sz="1600" dirty="0"/>
              <a:t>Please attribute to the Scholarly Integrity Initiative, Office of the Vice-President, Research &amp; Innovation, The University of British Columbia. </a:t>
            </a:r>
          </a:p>
          <a:p>
            <a:endParaRPr lang="en-US" sz="1600" dirty="0"/>
          </a:p>
          <a:p>
            <a:endParaRPr lang="en-CA" dirty="0"/>
          </a:p>
        </p:txBody>
      </p:sp>
      <p:pic>
        <p:nvPicPr>
          <p:cNvPr id="4" name="Picture 2" descr="Creative Commons Licence">
            <a:extLst>
              <a:ext uri="{FF2B5EF4-FFF2-40B4-BE49-F238E27FC236}">
                <a16:creationId xmlns:a16="http://schemas.microsoft.com/office/drawing/2014/main" id="{6A593379-5936-4F42-B9E2-BA98AB475A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414388"/>
            <a:ext cx="901576" cy="317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3332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65124" y="1331913"/>
            <a:ext cx="5719043" cy="1824037"/>
          </a:xfrm>
        </p:spPr>
        <p:txBody>
          <a:bodyPr/>
          <a:lstStyle/>
          <a:p>
            <a:pPr>
              <a:buFont typeface="Arial" charset="0"/>
              <a:buNone/>
              <a:defRPr/>
            </a:pPr>
            <a:r>
              <a:rPr lang="en-US" spc="100" dirty="0">
                <a:solidFill>
                  <a:srgbClr val="0055B7"/>
                </a:solidFill>
                <a:ea typeface="ＭＳ Ｐゴシック" charset="-128"/>
              </a:rPr>
              <a:t>Data sharing</a:t>
            </a:r>
          </a:p>
        </p:txBody>
      </p:sp>
      <p:sp>
        <p:nvSpPr>
          <p:cNvPr id="3" name="Text Placeholder 2"/>
          <p:cNvSpPr>
            <a:spLocks noGrp="1"/>
          </p:cNvSpPr>
          <p:nvPr>
            <p:ph type="body" sz="quarter" idx="12"/>
          </p:nvPr>
        </p:nvSpPr>
        <p:spPr>
          <a:xfrm>
            <a:off x="365125" y="3003550"/>
            <a:ext cx="5430838" cy="322263"/>
          </a:xfrm>
        </p:spPr>
        <p:txBody>
          <a:bodyPr/>
          <a:lstStyle/>
          <a:p>
            <a:pPr>
              <a:buFont typeface="Arial" charset="0"/>
              <a:buNone/>
              <a:defRPr/>
            </a:pPr>
            <a:r>
              <a:rPr lang="en-US" dirty="0">
                <a:ea typeface="ＭＳ Ｐゴシック" charset="-128"/>
              </a:rPr>
              <a:t>The Scholarly Integrity Initiative </a:t>
            </a:r>
          </a:p>
        </p:txBody>
      </p:sp>
      <p:sp>
        <p:nvSpPr>
          <p:cNvPr id="4" name="Text Placeholder 3"/>
          <p:cNvSpPr>
            <a:spLocks noGrp="1"/>
          </p:cNvSpPr>
          <p:nvPr>
            <p:ph type="body" sz="quarter" idx="13"/>
          </p:nvPr>
        </p:nvSpPr>
        <p:spPr>
          <a:xfrm>
            <a:off x="365125" y="3508375"/>
            <a:ext cx="5430838" cy="320675"/>
          </a:xfrm>
        </p:spPr>
        <p:txBody>
          <a:bodyPr/>
          <a:lstStyle/>
          <a:p>
            <a:pPr>
              <a:buFont typeface="Arial" charset="0"/>
              <a:buNone/>
              <a:defRPr/>
            </a:pPr>
            <a:r>
              <a:rPr lang="en-US" dirty="0">
                <a:ea typeface="ＭＳ Ｐゴシック" charset="-128"/>
              </a:rPr>
              <a:t>https://Responsible.research.ubc.ca</a:t>
            </a:r>
          </a:p>
        </p:txBody>
      </p:sp>
      <p:pic>
        <p:nvPicPr>
          <p:cNvPr id="5" name="Picture 4">
            <a:extLst>
              <a:ext uri="{FF2B5EF4-FFF2-40B4-BE49-F238E27FC236}">
                <a16:creationId xmlns:a16="http://schemas.microsoft.com/office/drawing/2014/main" id="{E9529A7D-57FE-42C0-A6ED-726D4D0026DE}"/>
              </a:ext>
            </a:extLst>
          </p:cNvPr>
          <p:cNvPicPr>
            <a:picLocks noChangeAspect="1"/>
          </p:cNvPicPr>
          <p:nvPr/>
        </p:nvPicPr>
        <p:blipFill>
          <a:blip r:embed="rId3"/>
          <a:stretch>
            <a:fillRect/>
          </a:stretch>
        </p:blipFill>
        <p:spPr>
          <a:xfrm>
            <a:off x="135890" y="123478"/>
            <a:ext cx="8872219" cy="5503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
            <a:extLst>
              <a:ext uri="{FF2B5EF4-FFF2-40B4-BE49-F238E27FC236}">
                <a16:creationId xmlns:a16="http://schemas.microsoft.com/office/drawing/2014/main" id="{4B6D6659-A778-49B8-BE0E-143106BC4FD0}"/>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Introduction</a:t>
            </a:r>
          </a:p>
        </p:txBody>
      </p:sp>
      <p:sp>
        <p:nvSpPr>
          <p:cNvPr id="11" name="Text Placeholder 2">
            <a:extLst>
              <a:ext uri="{FF2B5EF4-FFF2-40B4-BE49-F238E27FC236}">
                <a16:creationId xmlns:a16="http://schemas.microsoft.com/office/drawing/2014/main" id="{AA3B971D-B776-40A2-A1E9-7D19945D482C}"/>
              </a:ext>
            </a:extLst>
          </p:cNvPr>
          <p:cNvSpPr txBox="1">
            <a:spLocks/>
          </p:cNvSpPr>
          <p:nvPr/>
        </p:nvSpPr>
        <p:spPr>
          <a:xfrm>
            <a:off x="366946" y="1788834"/>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What is data sharing?</a:t>
            </a:r>
          </a:p>
          <a:p>
            <a:pPr marL="285750" indent="-285750">
              <a:lnSpc>
                <a:spcPct val="100000"/>
              </a:lnSpc>
              <a:spcBef>
                <a:spcPts val="1800"/>
              </a:spcBef>
              <a:buFont typeface="Arial" panose="020B0604020202020204" pitchFamily="34" charset="0"/>
              <a:buChar char="•"/>
            </a:pPr>
            <a:r>
              <a:rPr lang="en-US" sz="2000" dirty="0"/>
              <a:t>What are some considerations when sharing data?</a:t>
            </a:r>
          </a:p>
          <a:p>
            <a:pPr marL="285750" indent="-285750">
              <a:lnSpc>
                <a:spcPct val="100000"/>
              </a:lnSpc>
              <a:spcBef>
                <a:spcPts val="1800"/>
              </a:spcBef>
              <a:buFont typeface="Arial" panose="020B0604020202020204" pitchFamily="34" charset="0"/>
              <a:buChar char="•"/>
            </a:pPr>
            <a:r>
              <a:rPr lang="en-US" sz="2000" dirty="0"/>
              <a:t>Why is it important?</a:t>
            </a:r>
          </a:p>
          <a:p>
            <a:pPr marL="285750" indent="-285750">
              <a:lnSpc>
                <a:spcPct val="100000"/>
              </a:lnSpc>
              <a:spcBef>
                <a:spcPts val="1800"/>
              </a:spcBef>
              <a:buFont typeface="Arial" panose="020B0604020202020204" pitchFamily="34" charset="0"/>
              <a:buChar char="•"/>
            </a:pPr>
            <a:r>
              <a:rPr lang="en-US" sz="2000" dirty="0"/>
              <a:t>How does it relate to scholarly integrity?</a:t>
            </a:r>
          </a:p>
        </p:txBody>
      </p:sp>
      <p:pic>
        <p:nvPicPr>
          <p:cNvPr id="14" name="Picture 13">
            <a:extLst>
              <a:ext uri="{FF2B5EF4-FFF2-40B4-BE49-F238E27FC236}">
                <a16:creationId xmlns:a16="http://schemas.microsoft.com/office/drawing/2014/main" id="{4D6904D2-B9A3-4E09-BB86-C9C9F2E3C197}"/>
              </a:ext>
            </a:extLst>
          </p:cNvPr>
          <p:cNvPicPr>
            <a:picLocks noChangeAspect="1"/>
          </p:cNvPicPr>
          <p:nvPr/>
        </p:nvPicPr>
        <p:blipFill>
          <a:blip r:embed="rId3"/>
          <a:stretch>
            <a:fillRect/>
          </a:stretch>
        </p:blipFill>
        <p:spPr>
          <a:xfrm>
            <a:off x="135890" y="123478"/>
            <a:ext cx="8872219" cy="550391"/>
          </a:xfrm>
          <a:prstGeom prst="rect">
            <a:avLst/>
          </a:prstGeom>
        </p:spPr>
      </p:pic>
    </p:spTree>
    <p:extLst>
      <p:ext uri="{BB962C8B-B14F-4D97-AF65-F5344CB8AC3E}">
        <p14:creationId xmlns:p14="http://schemas.microsoft.com/office/powerpoint/2010/main" val="3210941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4040F95-4BA8-42E1-A27B-38176AD9C8E8}"/>
              </a:ext>
            </a:extLst>
          </p:cNvPr>
          <p:cNvPicPr>
            <a:picLocks noChangeAspect="1"/>
          </p:cNvPicPr>
          <p:nvPr/>
        </p:nvPicPr>
        <p:blipFill>
          <a:blip r:embed="rId3"/>
          <a:stretch>
            <a:fillRect/>
          </a:stretch>
        </p:blipFill>
        <p:spPr>
          <a:xfrm>
            <a:off x="135890" y="123478"/>
            <a:ext cx="8872219" cy="550391"/>
          </a:xfrm>
          <a:prstGeom prst="rect">
            <a:avLst/>
          </a:prstGeom>
        </p:spPr>
      </p:pic>
      <p:sp>
        <p:nvSpPr>
          <p:cNvPr id="8" name="Text Placeholder 1">
            <a:extLst>
              <a:ext uri="{FF2B5EF4-FFF2-40B4-BE49-F238E27FC236}">
                <a16:creationId xmlns:a16="http://schemas.microsoft.com/office/drawing/2014/main" id="{1E413BA6-54F4-45C8-9143-BEFD1BB5E80A}"/>
              </a:ext>
            </a:extLst>
          </p:cNvPr>
          <p:cNvSpPr txBox="1">
            <a:spLocks/>
          </p:cNvSpPr>
          <p:nvPr/>
        </p:nvSpPr>
        <p:spPr>
          <a:xfrm>
            <a:off x="438954" y="1163255"/>
            <a:ext cx="7661438" cy="1144027"/>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cap="none" dirty="0">
                <a:solidFill>
                  <a:srgbClr val="0055B7"/>
                </a:solidFill>
              </a:rPr>
              <a:t>Making research data available and accessible</a:t>
            </a:r>
          </a:p>
          <a:p>
            <a:r>
              <a:rPr lang="en-US" sz="2000" cap="none" dirty="0">
                <a:solidFill>
                  <a:srgbClr val="0055B7"/>
                </a:solidFill>
              </a:rPr>
              <a:t>supports scholarly integrity by: </a:t>
            </a:r>
          </a:p>
        </p:txBody>
      </p:sp>
      <p:sp>
        <p:nvSpPr>
          <p:cNvPr id="11" name="Text Placeholder 2">
            <a:extLst>
              <a:ext uri="{FF2B5EF4-FFF2-40B4-BE49-F238E27FC236}">
                <a16:creationId xmlns:a16="http://schemas.microsoft.com/office/drawing/2014/main" id="{C005E6CA-86B1-48D1-8181-CCC5938B4016}"/>
              </a:ext>
            </a:extLst>
          </p:cNvPr>
          <p:cNvSpPr txBox="1">
            <a:spLocks/>
          </p:cNvSpPr>
          <p:nvPr/>
        </p:nvSpPr>
        <p:spPr>
          <a:xfrm>
            <a:off x="351936" y="2163266"/>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Building on the work of others and allowing for validation and verification of research data, analysis and conclusion</a:t>
            </a:r>
          </a:p>
          <a:p>
            <a:pPr marL="285750" indent="-285750">
              <a:lnSpc>
                <a:spcPct val="100000"/>
              </a:lnSpc>
              <a:spcBef>
                <a:spcPts val="1800"/>
              </a:spcBef>
              <a:buFont typeface="Arial" panose="020B0604020202020204" pitchFamily="34" charset="0"/>
              <a:buChar char="•"/>
            </a:pPr>
            <a:r>
              <a:rPr lang="en-US" sz="2000" dirty="0"/>
              <a:t>Fostering research collaboration</a:t>
            </a:r>
          </a:p>
          <a:p>
            <a:pPr marL="285750" indent="-285750">
              <a:lnSpc>
                <a:spcPct val="100000"/>
              </a:lnSpc>
              <a:spcBef>
                <a:spcPts val="1800"/>
              </a:spcBef>
              <a:buFont typeface="Arial" panose="020B0604020202020204" pitchFamily="34" charset="0"/>
              <a:buChar char="•"/>
            </a:pPr>
            <a:r>
              <a:rPr lang="en-US" sz="2000" dirty="0"/>
              <a:t>Enabling cost-saving and effective use of research funds</a:t>
            </a:r>
          </a:p>
          <a:p>
            <a:pPr marL="285750" indent="-285750">
              <a:lnSpc>
                <a:spcPct val="100000"/>
              </a:lnSpc>
              <a:spcBef>
                <a:spcPts val="1800"/>
              </a:spcBef>
              <a:buFont typeface="Arial" panose="020B0604020202020204" pitchFamily="34" charset="0"/>
              <a:buChar char="•"/>
            </a:pPr>
            <a:r>
              <a:rPr lang="en-US" sz="2000" dirty="0"/>
              <a:t>Building public confidence and trust in the process and outcome of research</a:t>
            </a:r>
          </a:p>
        </p:txBody>
      </p:sp>
    </p:spTree>
    <p:extLst>
      <p:ext uri="{BB962C8B-B14F-4D97-AF65-F5344CB8AC3E}">
        <p14:creationId xmlns:p14="http://schemas.microsoft.com/office/powerpoint/2010/main" val="1270563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56148" y="3537744"/>
            <a:ext cx="8255808" cy="623331"/>
          </a:xfrm>
        </p:spPr>
        <p:txBody>
          <a:bodyPr/>
          <a:lstStyle/>
          <a:p>
            <a:pPr algn="ctr"/>
            <a:r>
              <a:rPr lang="en-US" sz="2400" cap="none" dirty="0">
                <a:solidFill>
                  <a:srgbClr val="0055B7"/>
                </a:solidFill>
              </a:rPr>
              <a:t>What does this mean for us?</a:t>
            </a:r>
          </a:p>
        </p:txBody>
      </p:sp>
      <p:sp>
        <p:nvSpPr>
          <p:cNvPr id="5" name="Rectangle 4">
            <a:extLst>
              <a:ext uri="{FF2B5EF4-FFF2-40B4-BE49-F238E27FC236}">
                <a16:creationId xmlns:a16="http://schemas.microsoft.com/office/drawing/2014/main" id="{3F3D1509-933F-4EF8-BA1F-E5EFCA24FD9B}"/>
              </a:ext>
            </a:extLst>
          </p:cNvPr>
          <p:cNvSpPr/>
          <p:nvPr/>
        </p:nvSpPr>
        <p:spPr>
          <a:xfrm>
            <a:off x="683568" y="1863864"/>
            <a:ext cx="7512784" cy="1323439"/>
          </a:xfrm>
          <a:prstGeom prst="rect">
            <a:avLst/>
          </a:prstGeom>
        </p:spPr>
        <p:txBody>
          <a:bodyPr wrap="square">
            <a:spAutoFit/>
          </a:bodyPr>
          <a:lstStyle/>
          <a:p>
            <a:pPr algn="ctr"/>
            <a:r>
              <a:rPr lang="en-US" sz="2000" dirty="0"/>
              <a:t>Making research data widely available, easy to interpret and reproducible can improve the accuracy of and enhance the robustness of the research. However, it is important to </a:t>
            </a:r>
            <a:br>
              <a:rPr lang="en-US" sz="2000" dirty="0"/>
            </a:br>
            <a:r>
              <a:rPr lang="en-US" sz="2000" dirty="0"/>
              <a:t>know how to do so responsibly.</a:t>
            </a:r>
            <a:endParaRPr lang="en-CA" sz="1800" dirty="0"/>
          </a:p>
        </p:txBody>
      </p:sp>
      <p:pic>
        <p:nvPicPr>
          <p:cNvPr id="8" name="Picture 7">
            <a:extLst>
              <a:ext uri="{FF2B5EF4-FFF2-40B4-BE49-F238E27FC236}">
                <a16:creationId xmlns:a16="http://schemas.microsoft.com/office/drawing/2014/main" id="{CAA83F14-38F9-4715-8AA6-A8EAD37675B4}"/>
              </a:ext>
            </a:extLst>
          </p:cNvPr>
          <p:cNvPicPr>
            <a:picLocks noChangeAspect="1"/>
          </p:cNvPicPr>
          <p:nvPr/>
        </p:nvPicPr>
        <p:blipFill>
          <a:blip r:embed="rId3"/>
          <a:stretch>
            <a:fillRect/>
          </a:stretch>
        </p:blipFill>
        <p:spPr>
          <a:xfrm>
            <a:off x="135890" y="123478"/>
            <a:ext cx="8872219" cy="550391"/>
          </a:xfrm>
          <a:prstGeom prst="rect">
            <a:avLst/>
          </a:prstGeom>
        </p:spPr>
      </p:pic>
      <p:pic>
        <p:nvPicPr>
          <p:cNvPr id="13" name="Picture 12">
            <a:extLst>
              <a:ext uri="{FF2B5EF4-FFF2-40B4-BE49-F238E27FC236}">
                <a16:creationId xmlns:a16="http://schemas.microsoft.com/office/drawing/2014/main" id="{E149D1D5-125A-4C4C-9A24-4DCD4E231EDC}"/>
              </a:ext>
            </a:extLst>
          </p:cNvPr>
          <p:cNvPicPr>
            <a:picLocks noChangeAspect="1"/>
          </p:cNvPicPr>
          <p:nvPr/>
        </p:nvPicPr>
        <p:blipFill>
          <a:blip r:embed="rId3"/>
          <a:stretch>
            <a:fillRect/>
          </a:stretch>
        </p:blipFill>
        <p:spPr>
          <a:xfrm rot="10800000">
            <a:off x="135889" y="4469631"/>
            <a:ext cx="8872219" cy="550391"/>
          </a:xfrm>
          <a:prstGeom prst="rect">
            <a:avLst/>
          </a:prstGeom>
        </p:spPr>
      </p:pic>
    </p:spTree>
    <p:extLst>
      <p:ext uri="{BB962C8B-B14F-4D97-AF65-F5344CB8AC3E}">
        <p14:creationId xmlns:p14="http://schemas.microsoft.com/office/powerpoint/2010/main" val="218773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7" name="Text Placeholder 1">
            <a:extLst>
              <a:ext uri="{FF2B5EF4-FFF2-40B4-BE49-F238E27FC236}">
                <a16:creationId xmlns:a16="http://schemas.microsoft.com/office/drawing/2014/main" id="{3B06D65E-87A1-FA48-BC8A-3F2072F7AE9E}"/>
              </a:ext>
            </a:extLst>
          </p:cNvPr>
          <p:cNvSpPr txBox="1">
            <a:spLocks/>
          </p:cNvSpPr>
          <p:nvPr/>
        </p:nvSpPr>
        <p:spPr>
          <a:xfrm>
            <a:off x="438954" y="915566"/>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400" dirty="0">
                <a:solidFill>
                  <a:srgbClr val="0055B7"/>
                </a:solidFill>
              </a:rPr>
              <a:t>What does this mean for us?</a:t>
            </a:r>
          </a:p>
        </p:txBody>
      </p:sp>
      <p:sp>
        <p:nvSpPr>
          <p:cNvPr id="5" name="Text Placeholder 2">
            <a:extLst>
              <a:ext uri="{FF2B5EF4-FFF2-40B4-BE49-F238E27FC236}">
                <a16:creationId xmlns:a16="http://schemas.microsoft.com/office/drawing/2014/main" id="{5170D25E-EE7A-1F4A-9C20-CB15517D421C}"/>
              </a:ext>
            </a:extLst>
          </p:cNvPr>
          <p:cNvSpPr txBox="1">
            <a:spLocks/>
          </p:cNvSpPr>
          <p:nvPr/>
        </p:nvSpPr>
        <p:spPr>
          <a:xfrm>
            <a:off x="302822" y="1909598"/>
            <a:ext cx="7733446" cy="2352700"/>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nSpc>
                <a:spcPct val="100000"/>
              </a:lnSpc>
              <a:spcBef>
                <a:spcPts val="1800"/>
              </a:spcBef>
              <a:buFont typeface="Arial" panose="020B0604020202020204" pitchFamily="34" charset="0"/>
              <a:buChar char="•"/>
            </a:pPr>
            <a:r>
              <a:rPr lang="en-US" sz="2000" dirty="0"/>
              <a:t>Adhere to funding agency, institutional and/or journals’ policies related to data sharing</a:t>
            </a:r>
          </a:p>
          <a:p>
            <a:pPr marL="285750" indent="-285750">
              <a:lnSpc>
                <a:spcPct val="100000"/>
              </a:lnSpc>
              <a:spcBef>
                <a:spcPts val="1800"/>
              </a:spcBef>
              <a:buFont typeface="Arial" panose="020B0604020202020204" pitchFamily="34" charset="0"/>
              <a:buChar char="•"/>
            </a:pPr>
            <a:r>
              <a:rPr lang="en-US" sz="2000" dirty="0"/>
              <a:t>Keep an organized and detailed record of your research data and processes to facilitate data-sharing</a:t>
            </a:r>
          </a:p>
          <a:p>
            <a:pPr marL="285750" indent="-285750">
              <a:lnSpc>
                <a:spcPct val="100000"/>
              </a:lnSpc>
              <a:spcBef>
                <a:spcPts val="1800"/>
              </a:spcBef>
              <a:buFont typeface="Arial" panose="020B0604020202020204" pitchFamily="34" charset="0"/>
              <a:buChar char="•"/>
            </a:pPr>
            <a:r>
              <a:rPr lang="en-US" sz="2000" dirty="0"/>
              <a:t>Seek support and guidance around sharing data responsibly (e.g., digital infrastructure, data privacy, data licenses)</a:t>
            </a:r>
          </a:p>
          <a:p>
            <a:pPr marL="285750" indent="-285750">
              <a:lnSpc>
                <a:spcPct val="100000"/>
              </a:lnSpc>
              <a:spcBef>
                <a:spcPts val="1800"/>
              </a:spcBef>
              <a:buFont typeface="Arial" panose="020B0604020202020204" pitchFamily="34" charset="0"/>
              <a:buChar char="•"/>
            </a:pPr>
            <a:r>
              <a:rPr lang="en-US" sz="2000" dirty="0"/>
              <a:t>What else?</a:t>
            </a:r>
          </a:p>
        </p:txBody>
      </p:sp>
    </p:spTree>
    <p:extLst>
      <p:ext uri="{BB962C8B-B14F-4D97-AF65-F5344CB8AC3E}">
        <p14:creationId xmlns:p14="http://schemas.microsoft.com/office/powerpoint/2010/main" val="2449154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45872F-3D6D-4C37-9C17-D81CB6E0A14C}"/>
              </a:ext>
            </a:extLst>
          </p:cNvPr>
          <p:cNvPicPr>
            <a:picLocks noChangeAspect="1"/>
          </p:cNvPicPr>
          <p:nvPr/>
        </p:nvPicPr>
        <p:blipFill>
          <a:blip r:embed="rId3"/>
          <a:stretch>
            <a:fillRect/>
          </a:stretch>
        </p:blipFill>
        <p:spPr>
          <a:xfrm>
            <a:off x="135890" y="123478"/>
            <a:ext cx="8872219" cy="550391"/>
          </a:xfrm>
          <a:prstGeom prst="rect">
            <a:avLst/>
          </a:prstGeom>
        </p:spPr>
      </p:pic>
      <p:sp>
        <p:nvSpPr>
          <p:cNvPr id="7" name="Text Placeholder 1">
            <a:extLst>
              <a:ext uri="{FF2B5EF4-FFF2-40B4-BE49-F238E27FC236}">
                <a16:creationId xmlns:a16="http://schemas.microsoft.com/office/drawing/2014/main" id="{E1CDF73A-95F8-4243-A207-50D2A8041300}"/>
              </a:ext>
            </a:extLst>
          </p:cNvPr>
          <p:cNvSpPr txBox="1">
            <a:spLocks/>
          </p:cNvSpPr>
          <p:nvPr/>
        </p:nvSpPr>
        <p:spPr>
          <a:xfrm>
            <a:off x="438954" y="771550"/>
            <a:ext cx="7661438" cy="623331"/>
          </a:xfrm>
          <a:prstGeom prst="rect">
            <a:avLst/>
          </a:prstGeom>
        </p:spPr>
        <p:txBody>
          <a:bodyPr lIns="0" tIns="0" rIns="0" bIns="0" anchor="ctr" anchorCtr="0">
            <a:noAutofit/>
          </a:bodyPr>
          <a:lstStyle>
            <a:lvl1pPr marL="0" marR="0" indent="0" algn="l" defTabSz="914400" rtl="0" eaLnBrk="1" fontAlgn="auto" latinLnBrk="0" hangingPunct="1">
              <a:lnSpc>
                <a:spcPts val="2100"/>
              </a:lnSpc>
              <a:spcBef>
                <a:spcPct val="0"/>
              </a:spcBef>
              <a:spcAft>
                <a:spcPts val="0"/>
              </a:spcAft>
              <a:buClrTx/>
              <a:buSzTx/>
              <a:buFontTx/>
              <a:buNone/>
              <a:tabLst/>
              <a:defRPr kumimoji="0" lang="en-US" sz="1800" b="1" i="0" u="none" strike="noStrike" kern="1200" cap="all" spc="30" normalizeH="0" baseline="0" noProof="0">
                <a:ln>
                  <a:noFill/>
                </a:ln>
                <a:solidFill>
                  <a:srgbClr val="0C2344"/>
                </a:solidFill>
                <a:effectLst/>
                <a:uLnTx/>
                <a:uFillTx/>
                <a:latin typeface="Arial"/>
                <a:ea typeface="MS PGothic" panose="020B0600070205080204" pitchFamily="34" charset="-128"/>
                <a:cs typeface="Arial"/>
              </a:defRPr>
            </a:lvl1pPr>
            <a:lvl2pPr marL="742950" indent="-285750" algn="l" defTabSz="457200" rtl="0" eaLnBrk="0" fontAlgn="base" hangingPunct="0">
              <a:spcBef>
                <a:spcPct val="20000"/>
              </a:spcBef>
              <a:spcAft>
                <a:spcPct val="0"/>
              </a:spcAft>
              <a:buFont typeface="Arial" panose="020B0604020202020204" pitchFamily="34" charset="0"/>
              <a:buNone/>
              <a:defRPr sz="2800" b="0" i="0" kern="1200">
                <a:solidFill>
                  <a:schemeClr val="tx1"/>
                </a:solidFill>
                <a:latin typeface="WhitneyHTF-Bold"/>
                <a:ea typeface="MS PGothic" panose="020B0600070205080204" pitchFamily="34" charset="-128"/>
                <a:cs typeface="WhitneyHTF-Bold"/>
              </a:defRPr>
            </a:lvl2pPr>
            <a:lvl3pPr marL="1143000" indent="-228600" algn="l" defTabSz="457200" rtl="0" eaLnBrk="0" fontAlgn="base" hangingPunct="0">
              <a:spcBef>
                <a:spcPct val="20000"/>
              </a:spcBef>
              <a:spcAft>
                <a:spcPct val="0"/>
              </a:spcAft>
              <a:buFont typeface="Arial" panose="020B0604020202020204" pitchFamily="34" charset="0"/>
              <a:buNone/>
              <a:defRPr sz="2400" b="0" i="0" kern="1200">
                <a:solidFill>
                  <a:schemeClr val="tx1"/>
                </a:solidFill>
                <a:latin typeface="WhitneyHTF-Bold"/>
                <a:ea typeface="MS PGothic" panose="020B0600070205080204" pitchFamily="34" charset="-128"/>
                <a:cs typeface="WhitneyHTF-Bold"/>
              </a:defRPr>
            </a:lvl3pPr>
            <a:lvl4pPr marL="16002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4pPr>
            <a:lvl5pPr marL="2057400" indent="-228600" algn="l" defTabSz="457200" rtl="0" eaLnBrk="0" fontAlgn="base" hangingPunct="0">
              <a:spcBef>
                <a:spcPct val="20000"/>
              </a:spcBef>
              <a:spcAft>
                <a:spcPct val="0"/>
              </a:spcAft>
              <a:buFont typeface="Arial" panose="020B0604020202020204" pitchFamily="34" charset="0"/>
              <a:buNone/>
              <a:defRPr sz="2000" b="0" i="0" kern="1200">
                <a:solidFill>
                  <a:schemeClr val="tx1"/>
                </a:solidFill>
                <a:latin typeface="WhitneyHTF-Bold"/>
                <a:ea typeface="MS PGothic" panose="020B0600070205080204" pitchFamily="34" charset="-128"/>
                <a:cs typeface="WhitneyHTF-Bol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sz="2000" dirty="0">
                <a:solidFill>
                  <a:srgbClr val="0055B7"/>
                </a:solidFill>
              </a:rPr>
              <a:t>Support &amp; Resources</a:t>
            </a:r>
          </a:p>
        </p:txBody>
      </p:sp>
      <p:sp>
        <p:nvSpPr>
          <p:cNvPr id="5" name="Text Placeholder 2">
            <a:extLst>
              <a:ext uri="{FF2B5EF4-FFF2-40B4-BE49-F238E27FC236}">
                <a16:creationId xmlns:a16="http://schemas.microsoft.com/office/drawing/2014/main" id="{0BB64854-C11F-2B47-9E84-83C35115D5A8}"/>
              </a:ext>
            </a:extLst>
          </p:cNvPr>
          <p:cNvSpPr txBox="1">
            <a:spLocks/>
          </p:cNvSpPr>
          <p:nvPr/>
        </p:nvSpPr>
        <p:spPr>
          <a:xfrm>
            <a:off x="475517" y="1203598"/>
            <a:ext cx="8021478" cy="3697288"/>
          </a:xfrm>
          <a:prstGeom prst="rect">
            <a:avLst/>
          </a:prstGeom>
        </p:spPr>
        <p:txBody>
          <a:bodyPr vert="horz" lIns="0" tIns="0" rIns="0" bIns="0"/>
          <a:lstStyle>
            <a:lvl1pPr marL="0" indent="0" algn="l" defTabSz="457200" rtl="0" eaLnBrk="0" fontAlgn="base" hangingPunct="0">
              <a:lnSpc>
                <a:spcPct val="130000"/>
              </a:lnSpc>
              <a:spcBef>
                <a:spcPts val="0"/>
              </a:spcBef>
              <a:spcAft>
                <a:spcPct val="0"/>
              </a:spcAft>
              <a:buFontTx/>
              <a:buNone/>
              <a:defRPr sz="1500" kern="1200">
                <a:solidFill>
                  <a:schemeClr val="tx1"/>
                </a:solidFill>
                <a:latin typeface="Arial"/>
                <a:ea typeface="MS PGothic" panose="020B0600070205080204" pitchFamily="34" charset="-128"/>
                <a:cs typeface="Arial"/>
              </a:defRPr>
            </a:lvl1pPr>
            <a:lvl2pPr marL="0" indent="-180000" algn="l" defTabSz="457200" rtl="0" eaLnBrk="0" fontAlgn="base" hangingPunct="0">
              <a:lnSpc>
                <a:spcPct val="130000"/>
              </a:lnSpc>
              <a:spcBef>
                <a:spcPts val="0"/>
              </a:spcBef>
              <a:spcAft>
                <a:spcPct val="0"/>
              </a:spcAft>
              <a:buFont typeface="Arial"/>
              <a:buChar char="•"/>
              <a:defRPr sz="1500" kern="1200">
                <a:solidFill>
                  <a:schemeClr val="tx1"/>
                </a:solidFill>
                <a:latin typeface="Arial"/>
                <a:ea typeface="MS PGothic" panose="020B0600070205080204" pitchFamily="34" charset="-128"/>
                <a:cs typeface="Arial"/>
              </a:defRPr>
            </a:lvl2pPr>
            <a:lvl3pPr marL="540000" indent="-180000" algn="l" defTabSz="457200" rtl="0" eaLnBrk="0" fontAlgn="base" hangingPunct="0">
              <a:lnSpc>
                <a:spcPct val="130000"/>
              </a:lnSpc>
              <a:spcBef>
                <a:spcPts val="0"/>
              </a:spcBef>
              <a:spcAft>
                <a:spcPct val="0"/>
              </a:spcAft>
              <a:buFont typeface="Arial" panose="020B0604020202020204" pitchFamily="34" charset="0"/>
              <a:buChar char="•"/>
              <a:defRPr sz="1500" b="0" i="0" kern="1200">
                <a:solidFill>
                  <a:schemeClr val="tx1"/>
                </a:solidFill>
                <a:latin typeface="Arial"/>
                <a:ea typeface="MS PGothic" panose="020B0600070205080204" pitchFamily="34" charset="-128"/>
                <a:cs typeface="Arial"/>
              </a:defRPr>
            </a:lvl3pPr>
            <a:lvl4pPr marL="90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4pPr>
            <a:lvl5pPr marL="1260000" indent="-180000" algn="l" defTabSz="457200" rtl="0" eaLnBrk="0" fontAlgn="base" hangingPunct="0">
              <a:lnSpc>
                <a:spcPct val="130000"/>
              </a:lnSpc>
              <a:spcBef>
                <a:spcPts val="0"/>
              </a:spcBef>
              <a:spcAft>
                <a:spcPct val="0"/>
              </a:spcAft>
              <a:buFont typeface="Arial"/>
              <a:buChar char="•"/>
              <a:defRPr sz="1500" b="0" i="0" kern="1200">
                <a:solidFill>
                  <a:schemeClr val="tx1"/>
                </a:solidFill>
                <a:latin typeface="Arial"/>
                <a:ea typeface="MS PGothic" panose="020B0600070205080204" pitchFamily="34"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600" b="1" dirty="0"/>
              <a:t>Policies &amp; Guidelines</a:t>
            </a:r>
          </a:p>
          <a:p>
            <a:pPr marL="285750" indent="-285750">
              <a:buFont typeface="Arial" panose="020B0604020202020204" pitchFamily="34" charset="0"/>
              <a:buChar char="•"/>
            </a:pPr>
            <a:r>
              <a:rPr lang="en-CA" sz="1600" dirty="0">
                <a:hlinkClick r:id="rId4"/>
              </a:rPr>
              <a:t>Tri-Agency Research Data Management Policy</a:t>
            </a:r>
            <a:endParaRPr lang="en-CA" sz="1600" dirty="0"/>
          </a:p>
          <a:p>
            <a:pPr marL="285750" indent="-285750">
              <a:buFont typeface="Arial" panose="020B0604020202020204" pitchFamily="34" charset="0"/>
              <a:buChar char="•"/>
            </a:pPr>
            <a:r>
              <a:rPr lang="en-CA" sz="1600" dirty="0">
                <a:hlinkClick r:id="rId5"/>
              </a:rPr>
              <a:t>UBC's Information Systems Policy</a:t>
            </a:r>
            <a:endParaRPr lang="en-CA" sz="1600" dirty="0"/>
          </a:p>
          <a:p>
            <a:pPr marL="285750" indent="-285750">
              <a:buFont typeface="Arial" panose="020B0604020202020204" pitchFamily="34" charset="0"/>
              <a:buChar char="•"/>
            </a:pPr>
            <a:r>
              <a:rPr lang="en-CA" sz="1600" dirty="0">
                <a:hlinkClick r:id="rId6"/>
              </a:rPr>
              <a:t>UBC’s Information Security Standards</a:t>
            </a:r>
            <a:endParaRPr lang="en-CA" sz="1600" dirty="0"/>
          </a:p>
          <a:p>
            <a:endParaRPr lang="en-US" sz="900" b="1" dirty="0"/>
          </a:p>
          <a:p>
            <a:r>
              <a:rPr lang="en-US" sz="1600" b="1" dirty="0"/>
              <a:t>UBC Support Services</a:t>
            </a:r>
          </a:p>
          <a:p>
            <a:pPr marL="285750" indent="-285750">
              <a:buFont typeface="Arial" panose="020B0604020202020204" pitchFamily="34" charset="0"/>
              <a:buChar char="•"/>
            </a:pPr>
            <a:r>
              <a:rPr lang="en-US" sz="1600" dirty="0">
                <a:hlinkClick r:id="rId7"/>
              </a:rPr>
              <a:t>Research Data Management</a:t>
            </a:r>
            <a:r>
              <a:rPr lang="en-US" sz="1600" dirty="0"/>
              <a:t>, UBC Library</a:t>
            </a:r>
          </a:p>
          <a:p>
            <a:pPr marL="285750" indent="-285750">
              <a:buFont typeface="Arial" panose="020B0604020202020204" pitchFamily="34" charset="0"/>
              <a:buChar char="•"/>
            </a:pPr>
            <a:r>
              <a:rPr lang="en-US" sz="1600" dirty="0">
                <a:hlinkClick r:id="rId8"/>
              </a:rPr>
              <a:t>Research Commons</a:t>
            </a:r>
            <a:r>
              <a:rPr lang="en-US" sz="1600" dirty="0"/>
              <a:t>, UBC Library</a:t>
            </a:r>
          </a:p>
          <a:p>
            <a:endParaRPr lang="en-US" sz="900" dirty="0"/>
          </a:p>
          <a:p>
            <a:r>
              <a:rPr lang="en-US" sz="1600" b="1" dirty="0"/>
              <a:t>Tools &amp; Resources</a:t>
            </a:r>
          </a:p>
          <a:p>
            <a:pPr marL="285750" indent="-285750">
              <a:buFont typeface="Arial" panose="020B0604020202020204" pitchFamily="34" charset="0"/>
              <a:buChar char="•"/>
            </a:pPr>
            <a:r>
              <a:rPr lang="en-CA" sz="1600" dirty="0">
                <a:hlinkClick r:id="rId9"/>
              </a:rPr>
              <a:t>Data Privacy &amp; Information Security: Researcher’s Checklist</a:t>
            </a:r>
            <a:r>
              <a:rPr lang="en-CA" sz="1600" dirty="0"/>
              <a:t>, UBC Advanced Research Computing</a:t>
            </a:r>
            <a:endParaRPr lang="en-US" sz="1600" dirty="0"/>
          </a:p>
          <a:p>
            <a:pPr marL="285750" indent="-285750">
              <a:buFont typeface="Arial" panose="020B0604020202020204" pitchFamily="34" charset="0"/>
              <a:buChar char="•"/>
            </a:pPr>
            <a:endParaRPr lang="en-US" sz="1600" b="1" dirty="0"/>
          </a:p>
          <a:p>
            <a:endParaRPr lang="en-US" sz="1600" b="1"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1292280712"/>
      </p:ext>
    </p:extLst>
  </p:cSld>
  <p:clrMapOvr>
    <a:masterClrMapping/>
  </p:clrMapOvr>
</p:sld>
</file>

<file path=ppt/theme/theme1.xml><?xml version="1.0" encoding="utf-8"?>
<a:theme xmlns:a="http://schemas.openxmlformats.org/drawingml/2006/main" name="Office Theme">
  <a:themeElements>
    <a:clrScheme name="UBC Brand 1">
      <a:dk1>
        <a:srgbClr val="002040"/>
      </a:dk1>
      <a:lt1>
        <a:sysClr val="window" lastClr="FFFFFF"/>
      </a:lt1>
      <a:dk2>
        <a:srgbClr val="486B7F"/>
      </a:dk2>
      <a:lt2>
        <a:srgbClr val="EEECE1"/>
      </a:lt2>
      <a:accent1>
        <a:srgbClr val="002040"/>
      </a:accent1>
      <a:accent2>
        <a:srgbClr val="2E526B"/>
      </a:accent2>
      <a:accent3>
        <a:srgbClr val="6A8999"/>
      </a:accent3>
      <a:accent4>
        <a:srgbClr val="A7B9C1"/>
      </a:accent4>
      <a:accent5>
        <a:srgbClr val="BECBD0"/>
      </a:accent5>
      <a:accent6>
        <a:srgbClr val="D0DCDF"/>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8398</TotalTime>
  <Words>1893</Words>
  <Application>Microsoft Macintosh PowerPoint</Application>
  <PresentationFormat>On-screen Show (16:9)</PresentationFormat>
  <Paragraphs>165</Paragraphs>
  <Slides>16</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Whitney Book</vt:lpstr>
      <vt:lpstr>WhitneyHTF-Bold</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 Goncalves</dc:creator>
  <cp:lastModifiedBy>Deb Chen</cp:lastModifiedBy>
  <cp:revision>430</cp:revision>
  <cp:lastPrinted>2016-07-11T18:15:24Z</cp:lastPrinted>
  <dcterms:created xsi:type="dcterms:W3CDTF">2010-06-15T20:07:28Z</dcterms:created>
  <dcterms:modified xsi:type="dcterms:W3CDTF">2021-03-17T20:16:01Z</dcterms:modified>
</cp:coreProperties>
</file>