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343" r:id="rId2"/>
    <p:sldId id="344" r:id="rId3"/>
    <p:sldId id="345" r:id="rId4"/>
    <p:sldId id="291" r:id="rId5"/>
    <p:sldId id="351" r:id="rId6"/>
    <p:sldId id="311" r:id="rId7"/>
    <p:sldId id="321" r:id="rId8"/>
    <p:sldId id="312" r:id="rId9"/>
    <p:sldId id="323" r:id="rId10"/>
    <p:sldId id="322" r:id="rId11"/>
    <p:sldId id="313" r:id="rId12"/>
    <p:sldId id="314" r:id="rId13"/>
    <p:sldId id="324" r:id="rId14"/>
    <p:sldId id="295" r:id="rId15"/>
    <p:sldId id="305" r:id="rId16"/>
    <p:sldId id="297" r:id="rId17"/>
    <p:sldId id="329" r:id="rId18"/>
    <p:sldId id="346" r:id="rId19"/>
    <p:sldId id="339" r:id="rId20"/>
    <p:sldId id="349" r:id="rId21"/>
    <p:sldId id="350" r:id="rId22"/>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 Chen" initials="DC" lastIdx="3" clrIdx="0">
    <p:extLst>
      <p:ext uri="{19B8F6BF-5375-455C-9EA6-DF929625EA0E}">
        <p15:presenceInfo xmlns:p15="http://schemas.microsoft.com/office/powerpoint/2012/main" userId="4ed18398129adc7a" providerId="Windows Live"/>
      </p:ext>
    </p:extLst>
  </p:cmAuthor>
  <p:cmAuthor id="2" name="Madden, Ariane" initials="MA" lastIdx="5" clrIdx="1">
    <p:extLst>
      <p:ext uri="{19B8F6BF-5375-455C-9EA6-DF929625EA0E}">
        <p15:presenceInfo xmlns:p15="http://schemas.microsoft.com/office/powerpoint/2012/main" userId="S-1-5-21-3458574638-2780845101-4193349012-169993" providerId="AD"/>
      </p:ext>
    </p:extLst>
  </p:cmAuthor>
  <p:cmAuthor id="3" name="Martyn, Greg" initials="MG" lastIdx="13" clrIdx="2">
    <p:extLst>
      <p:ext uri="{19B8F6BF-5375-455C-9EA6-DF929625EA0E}">
        <p15:presenceInfo xmlns:p15="http://schemas.microsoft.com/office/powerpoint/2012/main" userId="S-1-5-21-3458574638-2780845101-4193349012-3700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121A2C"/>
    <a:srgbClr val="5B923C"/>
    <a:srgbClr val="0680FF"/>
    <a:srgbClr val="0C2344"/>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85"/>
    <p:restoredTop sz="77837" autoAdjust="0"/>
  </p:normalViewPr>
  <p:slideViewPr>
    <p:cSldViewPr snapToObjects="1">
      <p:cViewPr varScale="1">
        <p:scale>
          <a:sx n="117" d="100"/>
          <a:sy n="117" d="100"/>
        </p:scale>
        <p:origin x="1296" y="168"/>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1/19/21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1/19/21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8" Type="http://schemas.openxmlformats.org/officeDocument/2006/relationships/hyperlink" Target="https://universitycounsel.ubc.ca/subject-areas/coi" TargetMode="External"/><Relationship Id="rId3" Type="http://schemas.openxmlformats.org/officeDocument/2006/relationships/hyperlink" Target="https://www.science.gc.ca/eic/site/063.nsf/eng/h_90108244.html" TargetMode="External"/><Relationship Id="rId7" Type="http://schemas.openxmlformats.org/officeDocument/2006/relationships/hyperlink" Target="https://scoi.ubc.ca/"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responsible.research.ubc.ca/sites/default/files/documents/Researcher%27s%20Checklist_Identifying%20Conflicts%20of%20Interest.pdf" TargetMode="External"/><Relationship Id="rId5" Type="http://schemas.openxmlformats.org/officeDocument/2006/relationships/hyperlink" Target="https://ethics.research.ubc.ca/us-financial-conflict-interest" TargetMode="External"/><Relationship Id="rId4" Type="http://schemas.openxmlformats.org/officeDocument/2006/relationships/hyperlink" Target="http://universitycounsel-2015.sites.olt.ubc.ca/files/2019/08/COI-Policy_SC3.pdf"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responsible.research.ubc.ca/sites/default/files/documents/Researcher%27s%20Checklist_Identifying%20Conflicts%20of%20Interest.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2332681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How do we manage conflicts? </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dirty="0"/>
              <a:t>In order to protect the university and your own reputation, conflicts of interest and commitment must be identified, disclosed and appropriately managed. It is important to determine whether a specific </a:t>
            </a:r>
            <a:r>
              <a:rPr lang="en-CA" u="none" dirty="0"/>
              <a:t>situation where a real or perceived conflict exists is </a:t>
            </a:r>
            <a:r>
              <a:rPr lang="en-CA" dirty="0"/>
              <a:t>permissible, permissible if appropriately managed, or prohibited. In mitigating or protecting against a conflict of interest, you will work with your supervisor to develop a management plan. For conflict of commitment, explicit permission from your supervisor must be secured for any non-university undertaking that introduces a noticeable demand on equipment, people, or performance.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How does it relate to scholarly integrity?</a:t>
            </a:r>
          </a:p>
          <a:p>
            <a:pPr marL="742950" lvl="1" indent="-285750">
              <a:buFont typeface="Arial" panose="020B0604020202020204" pitchFamily="34" charset="0"/>
              <a:buChar char="•"/>
            </a:pPr>
            <a:r>
              <a:rPr lang="en-US" sz="1200" dirty="0"/>
              <a:t>Demonstrates responsibility, transparency and accountability</a:t>
            </a:r>
          </a:p>
          <a:p>
            <a:pPr marL="742950" lvl="1" indent="-285750">
              <a:buFont typeface="Arial" panose="020B0604020202020204" pitchFamily="34" charset="0"/>
              <a:buChar char="•"/>
            </a:pPr>
            <a:r>
              <a:rPr lang="en-US" sz="1200" dirty="0"/>
              <a:t>Protects researcher’s reputation and credibility</a:t>
            </a:r>
          </a:p>
          <a:p>
            <a:pPr marL="742950" lvl="1" indent="-285750">
              <a:buFont typeface="Arial" panose="020B0604020202020204" pitchFamily="34" charset="0"/>
              <a:buChar char="•"/>
            </a:pPr>
            <a:r>
              <a:rPr lang="en-US" sz="1200" dirty="0"/>
              <a:t>Fosters public trust and confidence in research</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Conflict of Interest Advisory Notes. Available at: https://</a:t>
            </a:r>
            <a:r>
              <a:rPr lang="en-US" dirty="0" err="1"/>
              <a:t>universitycounsel.ubc.ca</a:t>
            </a:r>
            <a:r>
              <a:rPr lang="en-US" dirty="0"/>
              <a:t>/subject-areas/</a:t>
            </a:r>
            <a:r>
              <a:rPr lang="en-US" dirty="0" err="1"/>
              <a:t>coi</a:t>
            </a:r>
            <a:r>
              <a:rPr lang="en-US" dirty="0"/>
              <a:t>/</a:t>
            </a:r>
            <a:r>
              <a:rPr lang="en-US" dirty="0" err="1"/>
              <a:t>coi</a:t>
            </a:r>
            <a:r>
              <a:rPr lang="en-US" dirty="0"/>
              <a:t>-advisory-notes/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Additional Resources. Available at: https://</a:t>
            </a:r>
            <a:r>
              <a:rPr lang="en-US" dirty="0" err="1"/>
              <a:t>universitycounsel.ubc.ca</a:t>
            </a:r>
            <a:r>
              <a:rPr lang="en-US" dirty="0"/>
              <a:t>/subject-areas/</a:t>
            </a:r>
            <a:r>
              <a:rPr lang="en-US" dirty="0" err="1"/>
              <a:t>coi</a:t>
            </a:r>
            <a:r>
              <a:rPr lang="en-US" dirty="0"/>
              <a:t>/duty-to-disclose/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Scholarly Integrity Initiative. Researcher’s Checklist: Identifying Conflicts of Interest. See Downloads section on https://</a:t>
            </a:r>
            <a:r>
              <a:rPr lang="en-US" dirty="0" err="1"/>
              <a:t>responsible.research.ubc.ca</a:t>
            </a:r>
            <a:r>
              <a:rPr lang="en-US" dirty="0"/>
              <a:t>/foundations/conflict-interest</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10</a:t>
            </a:fld>
            <a:endParaRPr lang="en-US" altLang="en-US"/>
          </a:p>
        </p:txBody>
      </p:sp>
    </p:spTree>
    <p:extLst>
      <p:ext uri="{BB962C8B-B14F-4D97-AF65-F5344CB8AC3E}">
        <p14:creationId xmlns:p14="http://schemas.microsoft.com/office/powerpoint/2010/main" val="1296907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How does it relate to scholarly integrity?</a:t>
            </a:r>
          </a:p>
          <a:p>
            <a:pPr marL="742950" lvl="1" indent="-285750">
              <a:buFont typeface="Arial" panose="020B0604020202020204" pitchFamily="34" charset="0"/>
              <a:buChar char="•"/>
            </a:pPr>
            <a:r>
              <a:rPr lang="en-US" sz="1200" dirty="0"/>
              <a:t>Demonstrates responsibility, transparency and accountability</a:t>
            </a:r>
          </a:p>
          <a:p>
            <a:pPr marL="742950" lvl="1" indent="-285750">
              <a:buFont typeface="Arial" panose="020B0604020202020204" pitchFamily="34" charset="0"/>
              <a:buChar char="•"/>
            </a:pPr>
            <a:r>
              <a:rPr lang="en-US" sz="1200" dirty="0"/>
              <a:t>Protects researcher’s reputation and credibility</a:t>
            </a:r>
          </a:p>
          <a:p>
            <a:pPr marL="742950" lvl="1" indent="-285750">
              <a:buFont typeface="Arial" panose="020B0604020202020204" pitchFamily="34" charset="0"/>
              <a:buChar char="•"/>
            </a:pPr>
            <a:r>
              <a:rPr lang="en-US" sz="1200" dirty="0"/>
              <a:t>Fosters public trust and confidence in research</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CA" sz="1200" kern="1200" dirty="0">
              <a:solidFill>
                <a:schemeClr val="tx1"/>
              </a:solidFill>
              <a:effectLst/>
              <a:latin typeface="+mn-lt"/>
              <a:ea typeface="MS PGothic" panose="020B0600070205080204" pitchFamily="34" charset="-128"/>
              <a:cs typeface="ＭＳ Ｐゴシック"/>
            </a:endParaRP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Understanding Conflicts. Available at: https://</a:t>
            </a:r>
            <a:r>
              <a:rPr lang="en-US" dirty="0" err="1"/>
              <a:t>universitycounsel.ubc.ca</a:t>
            </a:r>
            <a:r>
              <a:rPr lang="en-US" dirty="0"/>
              <a:t>/subject-areas/</a:t>
            </a:r>
            <a:r>
              <a:rPr lang="en-US" dirty="0" err="1"/>
              <a:t>coi</a:t>
            </a:r>
            <a:r>
              <a:rPr lang="en-US" dirty="0"/>
              <a:t>/</a:t>
            </a:r>
            <a:r>
              <a:rPr lang="en-US" dirty="0" err="1"/>
              <a:t>coi</a:t>
            </a:r>
            <a:r>
              <a:rPr lang="en-US" dirty="0"/>
              <a:t>-overview/</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baseline="0" dirty="0"/>
              <a:t>UBC Policy SC3: Conflict of Interest and Conflict of Commitment Policy. Available at: </a:t>
            </a:r>
            <a:r>
              <a:rPr lang="en-CA" sz="1200" dirty="0"/>
              <a:t>http://universitycounsel-2015.sites.olt.ubc.ca/files/2019/08/COI-Policy_SC3.pdf</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0"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11</a:t>
            </a:fld>
            <a:endParaRPr lang="en-US" altLang="en-US"/>
          </a:p>
        </p:txBody>
      </p:sp>
    </p:spTree>
    <p:extLst>
      <p:ext uri="{BB962C8B-B14F-4D97-AF65-F5344CB8AC3E}">
        <p14:creationId xmlns:p14="http://schemas.microsoft.com/office/powerpoint/2010/main" val="4207889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CA"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12</a:t>
            </a:fld>
            <a:endParaRPr lang="en-US" altLang="en-US"/>
          </a:p>
        </p:txBody>
      </p:sp>
    </p:spTree>
    <p:extLst>
      <p:ext uri="{BB962C8B-B14F-4D97-AF65-F5344CB8AC3E}">
        <p14:creationId xmlns:p14="http://schemas.microsoft.com/office/powerpoint/2010/main" val="67977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high-level recommendations; please feel free to modify and adapt it to your own research context.]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Potential Reflection/Discussion Questions: </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What processes do you need to follow in order to declare actual or potential conflicts of interest and conflicts of commitment?</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Are there potential conflict of interest or conflict of commitment considerations imposed by your funding agreements?</a:t>
            </a: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13</a:t>
            </a:fld>
            <a:endParaRPr lang="en-US" altLang="en-US"/>
          </a:p>
        </p:txBody>
      </p:sp>
    </p:spTree>
    <p:extLst>
      <p:ext uri="{BB962C8B-B14F-4D97-AF65-F5344CB8AC3E}">
        <p14:creationId xmlns:p14="http://schemas.microsoft.com/office/powerpoint/2010/main" val="1170891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Policies &amp; Guidelines</a:t>
            </a:r>
          </a:p>
          <a:p>
            <a:pPr marL="285750" indent="-285750">
              <a:buFont typeface="Arial" panose="020B0604020202020204" pitchFamily="34" charset="0"/>
              <a:buChar char="•"/>
            </a:pPr>
            <a:r>
              <a:rPr lang="en-CA" sz="1200" dirty="0">
                <a:hlinkClick r:id="rId3"/>
              </a:rPr>
              <a:t>Tri-Agency Conflict of Interest and Confidentiality</a:t>
            </a:r>
            <a:r>
              <a:rPr lang="en-CA" sz="1200" dirty="0"/>
              <a:t>: https://</a:t>
            </a:r>
            <a:r>
              <a:rPr lang="en-CA" sz="1200" dirty="0" err="1"/>
              <a:t>www.science.gc.ca</a:t>
            </a:r>
            <a:r>
              <a:rPr lang="en-CA" sz="1200" dirty="0"/>
              <a:t>/</a:t>
            </a:r>
            <a:r>
              <a:rPr lang="en-CA" sz="1200" dirty="0" err="1"/>
              <a:t>eic</a:t>
            </a:r>
            <a:r>
              <a:rPr lang="en-CA" sz="1200" dirty="0"/>
              <a:t>/site/063.nsf/</a:t>
            </a:r>
            <a:r>
              <a:rPr lang="en-CA" sz="1200" dirty="0" err="1"/>
              <a:t>eng</a:t>
            </a:r>
            <a:r>
              <a:rPr lang="en-CA" sz="1200" dirty="0"/>
              <a:t>/h_90108244.html</a:t>
            </a:r>
          </a:p>
          <a:p>
            <a:pPr marL="285750" indent="-285750">
              <a:buFont typeface="Arial" panose="020B0604020202020204" pitchFamily="34" charset="0"/>
              <a:buChar char="•"/>
            </a:pPr>
            <a:r>
              <a:rPr lang="en-CA" sz="1200" dirty="0">
                <a:hlinkClick r:id="rId4"/>
              </a:rPr>
              <a:t>UBC’s Policy SC3: Conflict of Interest and Conflict of Commitment Policy</a:t>
            </a:r>
            <a:r>
              <a:rPr lang="en-CA" sz="1200" dirty="0"/>
              <a:t>: http://universitycounsel-2015.sites.olt.ubc.ca/files/2019/08/COI-Policy_SC3.pdf</a:t>
            </a:r>
          </a:p>
          <a:p>
            <a:endParaRPr lang="en-US" sz="800" b="1" dirty="0"/>
          </a:p>
          <a:p>
            <a:r>
              <a:rPr lang="en-US" sz="1200" b="1" dirty="0"/>
              <a:t>Additional Resources</a:t>
            </a:r>
          </a:p>
          <a:p>
            <a:pPr marL="285750" indent="-285750">
              <a:buFont typeface="Arial" panose="020B0604020202020204" pitchFamily="34" charset="0"/>
              <a:buChar char="•"/>
            </a:pPr>
            <a:r>
              <a:rPr lang="en-CA" sz="1200" dirty="0"/>
              <a:t>Office of Research Ethics, </a:t>
            </a:r>
            <a:r>
              <a:rPr lang="en-CA" sz="1200" dirty="0">
                <a:hlinkClick r:id="rId5"/>
              </a:rPr>
              <a:t>US Financial Conflict of Interest</a:t>
            </a:r>
            <a:r>
              <a:rPr lang="en-CA" sz="1200" dirty="0"/>
              <a:t>: https://</a:t>
            </a:r>
            <a:r>
              <a:rPr lang="en-CA" sz="1200" dirty="0" err="1"/>
              <a:t>ethics.research.ubc.ca</a:t>
            </a:r>
            <a:r>
              <a:rPr lang="en-CA" sz="1200" dirty="0"/>
              <a:t>/us-financial-conflict-interest</a:t>
            </a:r>
          </a:p>
          <a:p>
            <a:pPr marL="285750" indent="-285750">
              <a:buFont typeface="Arial" panose="020B0604020202020204" pitchFamily="34" charset="0"/>
              <a:buChar char="•"/>
            </a:pPr>
            <a:r>
              <a:rPr lang="en-US" sz="1200" dirty="0"/>
              <a:t>Researcher’s Checklist: </a:t>
            </a:r>
            <a:r>
              <a:rPr lang="en-US" sz="1200" dirty="0">
                <a:hlinkClick r:id="rId6"/>
              </a:rPr>
              <a:t>Identifying Conflicts of Interest</a:t>
            </a:r>
            <a:r>
              <a:rPr lang="en-US" sz="1200" dirty="0"/>
              <a:t>: https://</a:t>
            </a:r>
            <a:r>
              <a:rPr lang="en-US" sz="1200" dirty="0" err="1"/>
              <a:t>responsible.research.ubc.ca</a:t>
            </a:r>
            <a:r>
              <a:rPr lang="en-US" sz="1200" dirty="0"/>
              <a:t>/sites/default/files/documents/Researcher%27s%20Checklist_Identifying%20Conflicts%20of%20Interest.pdf</a:t>
            </a:r>
          </a:p>
          <a:p>
            <a:pPr marL="285750" indent="-285750">
              <a:buFont typeface="Arial" panose="020B0604020202020204" pitchFamily="34" charset="0"/>
              <a:buChar char="•"/>
            </a:pPr>
            <a:r>
              <a:rPr lang="en-CA" sz="1200" dirty="0">
                <a:hlinkClick r:id="rId7"/>
              </a:rPr>
              <a:t>Staff Conflict of Interest Initiative</a:t>
            </a:r>
            <a:r>
              <a:rPr lang="en-CA" sz="1200" dirty="0"/>
              <a:t>: https://</a:t>
            </a:r>
            <a:r>
              <a:rPr lang="en-CA" sz="1200" dirty="0" err="1"/>
              <a:t>scoi.ubc.ca</a:t>
            </a:r>
            <a:r>
              <a:rPr lang="en-CA" sz="1200" dirty="0"/>
              <a:t>/</a:t>
            </a:r>
            <a:endParaRPr lang="en-US" sz="1200" dirty="0"/>
          </a:p>
          <a:p>
            <a:pPr marL="285750" indent="-285750">
              <a:buFont typeface="Arial" panose="020B0604020202020204" pitchFamily="34" charset="0"/>
              <a:buChar char="•"/>
            </a:pPr>
            <a:r>
              <a:rPr lang="en-US" sz="1200" dirty="0"/>
              <a:t>University Counsel: </a:t>
            </a:r>
            <a:r>
              <a:rPr lang="en-CA" sz="1200" dirty="0">
                <a:hlinkClick r:id="rId8"/>
              </a:rPr>
              <a:t>Conflict of Interest and Conflict of Commitment Resource Hub</a:t>
            </a:r>
            <a:r>
              <a:rPr lang="en-CA" sz="1200" dirty="0"/>
              <a:t>: https://</a:t>
            </a:r>
            <a:r>
              <a:rPr lang="en-CA" sz="1200" dirty="0" err="1"/>
              <a:t>universitycounsel.ubc.ca</a:t>
            </a:r>
            <a:r>
              <a:rPr lang="en-CA" sz="1200" dirty="0"/>
              <a:t>/subject-areas/</a:t>
            </a:r>
            <a:r>
              <a:rPr lang="en-CA" sz="1200" dirty="0" err="1"/>
              <a:t>coi</a:t>
            </a:r>
            <a:endParaRPr lang="en-CA" sz="120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i="1" u="none"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14</a:t>
            </a:fld>
            <a:endParaRPr lang="en-US" altLang="en-US"/>
          </a:p>
        </p:txBody>
      </p:sp>
    </p:spTree>
    <p:extLst>
      <p:ext uri="{BB962C8B-B14F-4D97-AF65-F5344CB8AC3E}">
        <p14:creationId xmlns:p14="http://schemas.microsoft.com/office/powerpoint/2010/main" val="3485243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Reference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a:t>
            </a:r>
            <a:r>
              <a:rPr lang="en-US" b="0" baseline="0" dirty="0"/>
              <a:t>Counsel. Identifying Conflicts of Interest. Available at: </a:t>
            </a:r>
            <a:r>
              <a:rPr lang="en-US" b="0" dirty="0"/>
              <a:t>https://</a:t>
            </a:r>
            <a:r>
              <a:rPr lang="en-US" b="0" dirty="0" err="1"/>
              <a:t>universitycounsel.ubc.ca</a:t>
            </a:r>
            <a:r>
              <a:rPr lang="en-US" b="0" dirty="0"/>
              <a:t>/subject-areas/</a:t>
            </a:r>
            <a:r>
              <a:rPr lang="en-US" b="0" dirty="0" err="1"/>
              <a:t>coi</a:t>
            </a:r>
            <a:r>
              <a:rPr lang="en-US" b="0" dirty="0"/>
              <a:t>/</a:t>
            </a:r>
            <a:r>
              <a:rPr lang="en-US" b="0" dirty="0" err="1"/>
              <a:t>coi</a:t>
            </a:r>
            <a:r>
              <a:rPr lang="en-US" b="0" dirty="0"/>
              <a:t>-overview/id-</a:t>
            </a:r>
            <a:r>
              <a:rPr lang="en-US" b="0" dirty="0" err="1"/>
              <a:t>coi</a:t>
            </a:r>
            <a:r>
              <a:rPr lang="en-US" b="0" dirty="0"/>
              <a:t>/</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17</a:t>
            </a:fld>
            <a:endParaRPr lang="en-US" altLang="en-US"/>
          </a:p>
        </p:txBody>
      </p:sp>
    </p:spTree>
    <p:extLst>
      <p:ext uri="{BB962C8B-B14F-4D97-AF65-F5344CB8AC3E}">
        <p14:creationId xmlns:p14="http://schemas.microsoft.com/office/powerpoint/2010/main" val="538205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Reference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a:t>
            </a:r>
            <a:r>
              <a:rPr lang="en-US" b="0" baseline="0" dirty="0"/>
              <a:t>Counsel. Identifying Conflicts of Commitment. Available at: https://</a:t>
            </a:r>
            <a:r>
              <a:rPr lang="en-US" b="0" baseline="0" dirty="0" err="1"/>
              <a:t>universitycounsel.ubc.ca</a:t>
            </a:r>
            <a:r>
              <a:rPr lang="en-US" b="0" baseline="0" dirty="0"/>
              <a:t>/subject-areas/</a:t>
            </a:r>
            <a:r>
              <a:rPr lang="en-US" b="0" baseline="0" dirty="0" err="1"/>
              <a:t>coi</a:t>
            </a:r>
            <a:r>
              <a:rPr lang="en-US" b="0" baseline="0" dirty="0"/>
              <a:t>/</a:t>
            </a:r>
            <a:r>
              <a:rPr lang="en-US" b="0" baseline="0" dirty="0" err="1"/>
              <a:t>coi</a:t>
            </a:r>
            <a:r>
              <a:rPr lang="en-US" b="0" baseline="0" dirty="0"/>
              <a:t>-overview/definitions/</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18</a:t>
            </a:fld>
            <a:endParaRPr lang="en-US" altLang="en-US"/>
          </a:p>
        </p:txBody>
      </p:sp>
    </p:spTree>
    <p:extLst>
      <p:ext uri="{BB962C8B-B14F-4D97-AF65-F5344CB8AC3E}">
        <p14:creationId xmlns:p14="http://schemas.microsoft.com/office/powerpoint/2010/main" val="20243277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Facilitator’s Notes</a:t>
            </a:r>
            <a:endParaRPr lang="en-US" b="0" dirty="0"/>
          </a:p>
          <a:p>
            <a:r>
              <a:rPr lang="en-US" b="0" dirty="0"/>
              <a:t>This is permissible as it is a conflict that could be managed. A clear management plan must be present for their conflict of interest declaration. </a:t>
            </a:r>
          </a:p>
          <a:p>
            <a:endParaRPr lang="en-US" b="0" dirty="0"/>
          </a:p>
          <a:p>
            <a:r>
              <a:rPr lang="en-US" b="0" dirty="0"/>
              <a:t>Disclosing their parent-child relationship is critical for ensuring transparency. It is important for Prof. Jones to to state the qualifications of their daughter and provide rationale for why she was appropriate for this position. The internship stipend must also be in line with what other summer students receive and must be approved by any appropriate decision-makers (e.g., department head). Another important consideration is whether it is appropriate to establish processes for Prof. Jones’ daughter to address challenges or resolve problems that she might not otherwise feel comfortable to bring to her parent or members of the department during her internship. </a:t>
            </a:r>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20</a:t>
            </a:fld>
            <a:endParaRPr lang="en-US" altLang="en-US"/>
          </a:p>
        </p:txBody>
      </p:sp>
    </p:spTree>
    <p:extLst>
      <p:ext uri="{BB962C8B-B14F-4D97-AF65-F5344CB8AC3E}">
        <p14:creationId xmlns:p14="http://schemas.microsoft.com/office/powerpoint/2010/main" val="6625061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Facilitator’s Notes</a:t>
            </a:r>
          </a:p>
          <a:p>
            <a:r>
              <a:rPr lang="en-US" b="0" dirty="0"/>
              <a:t>According to the Tri-Agency Research Training Award-Holder’s Guide, Emerson can have additional sources of income as long as they continue to </a:t>
            </a:r>
            <a:r>
              <a:rPr lang="en-CA" dirty="0"/>
              <a:t>devote full-time hours to the research or studies for which they were funded. </a:t>
            </a:r>
          </a:p>
          <a:p>
            <a:endParaRPr lang="en-CA" dirty="0"/>
          </a:p>
          <a:p>
            <a:r>
              <a:rPr lang="en-CA" dirty="0"/>
              <a:t>While there is not a formal declaration process for graduate students at the university, it is important to communicate their decision to take on additional work with their research supervisor, so that arrangements can be made to enable Emerson </a:t>
            </a:r>
            <a:r>
              <a:rPr lang="en-US" dirty="0"/>
              <a:t>to continue their research full-time (e.g., flexible hours). It is also critical that Emerson refrain from using university resources to conduct their consulting work, as it may constitute a potential conflict of commitment. As well, Emerson should be careful to not use confidential </a:t>
            </a:r>
            <a:r>
              <a:rPr lang="en-CA" dirty="0"/>
              <a:t>information received in their role as a UBC researcher, such as peer-reviewed  materials and pre-published content, to further their </a:t>
            </a:r>
            <a:r>
              <a:rPr lang="en-US" dirty="0"/>
              <a:t>consulting activities.</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21</a:t>
            </a:fld>
            <a:endParaRPr lang="en-US" altLang="en-US"/>
          </a:p>
        </p:txBody>
      </p:sp>
    </p:spTree>
    <p:extLst>
      <p:ext uri="{BB962C8B-B14F-4D97-AF65-F5344CB8AC3E}">
        <p14:creationId xmlns:p14="http://schemas.microsoft.com/office/powerpoint/2010/main" val="4273641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3758649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1006317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you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Define conflict of interest and conflict of commitment</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researcher and scholar’s responsibility in identifying, disclosing, and managing conflicts of interest</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Identify and access appropriate resources related to conflict of interest and conflict of commitment</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How do we identify real or potential conflicts?</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u="sng" dirty="0"/>
              <a:t>Although the term Conflict of Interest has come to have a negative connotation, the mere existence of a real or potential conflict of interest does not necessarily indicate wrongdoing.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0" dirty="0"/>
              <a:t>Regular review of our roles, responsibilities and affiliations is critical for the identification of any real, perceived or potential conflicts. The </a:t>
            </a:r>
            <a:r>
              <a:rPr lang="en-CA" dirty="0">
                <a:hlinkClick r:id="rId3"/>
              </a:rPr>
              <a:t>Researcher's Checklist: Identifying Conflicts of Interest</a:t>
            </a:r>
            <a:r>
              <a:rPr lang="en-CA" dirty="0"/>
              <a:t> can be a useful tool for engaging in a systematic review process.</a:t>
            </a:r>
            <a:endParaRPr lang="en-US" b="0" dirty="0"/>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CA" dirty="0"/>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dirty="0"/>
              <a:t>UBC has two annual declaration systems. As part of our commitment to transparency and accountability, it is our responsibility to maintain an up-to-date declaration. </a:t>
            </a:r>
          </a:p>
          <a:p>
            <a:pPr marL="1085850" lvl="2" indent="-171450">
              <a:buFont typeface="Arial" panose="020B0604020202020204" pitchFamily="34" charset="0"/>
              <a:buChar char="•"/>
            </a:pPr>
            <a:r>
              <a:rPr lang="en-CA" i="0" u="none" dirty="0"/>
              <a:t>Faculty COI declarations via the </a:t>
            </a:r>
            <a:r>
              <a:rPr lang="en-CA" i="0" u="none" dirty="0" err="1"/>
              <a:t>RISe</a:t>
            </a:r>
            <a:r>
              <a:rPr lang="en-CA" i="0" u="none" dirty="0"/>
              <a:t> database </a:t>
            </a:r>
          </a:p>
          <a:p>
            <a:pPr marL="1085850" lvl="2" indent="-171450">
              <a:buFont typeface="Arial" panose="020B0604020202020204" pitchFamily="34" charset="0"/>
              <a:buChar char="•"/>
            </a:pPr>
            <a:r>
              <a:rPr lang="en-CA" u="none" dirty="0"/>
              <a:t>COI declarations for specific members of staff via a new platform introduced in 2018.  </a:t>
            </a:r>
          </a:p>
          <a:p>
            <a:pPr marL="0" lvl="0" indent="0">
              <a:buFont typeface="Arial" panose="020B0604020202020204" pitchFamily="34" charset="0"/>
              <a:buNone/>
            </a:pPr>
            <a:endParaRPr lang="en-CA" u="none" dirty="0"/>
          </a:p>
          <a:p>
            <a:pPr marL="0" lvl="0" indent="0">
              <a:buFont typeface="Arial" panose="020B0604020202020204" pitchFamily="34" charset="0"/>
              <a:buNone/>
            </a:pPr>
            <a:r>
              <a:rPr lang="en-CA" b="1" u="none" dirty="0"/>
              <a:t>Why is it important to disclose conflicts?</a:t>
            </a:r>
            <a:endParaRPr lang="en-CA" b="1" dirty="0"/>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dirty="0"/>
              <a:t>Unmanaged or improperly managed real or perceived conflicts of commitment </a:t>
            </a:r>
            <a:r>
              <a:rPr lang="en-CA" u="none" dirty="0"/>
              <a:t>and</a:t>
            </a:r>
            <a:r>
              <a:rPr lang="en-CA" dirty="0"/>
              <a:t> conflicts of interest threaten to impugn the reputation and integrity of the persons involved and, potentially, the university as a whole. They undermine the public’s confidence in the university’s and the researcher’s ability to pursue and disseminate knowledge, devoid of bias and personal interests. </a:t>
            </a:r>
            <a:endParaRPr lang="en-US" baseline="0" dirty="0"/>
          </a:p>
          <a:p>
            <a:pPr marL="457200" lvl="1" indent="0">
              <a:buFont typeface="Arial" panose="020B0604020202020204" pitchFamily="34" charset="0"/>
              <a:buNone/>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Conflict of Interest Advisory Notes. Available at: https://</a:t>
            </a:r>
            <a:r>
              <a:rPr lang="en-US" dirty="0" err="1"/>
              <a:t>universitycounsel.ubc.ca</a:t>
            </a:r>
            <a:r>
              <a:rPr lang="en-US" dirty="0"/>
              <a:t>/subject-areas/</a:t>
            </a:r>
            <a:r>
              <a:rPr lang="en-US" dirty="0" err="1"/>
              <a:t>coi</a:t>
            </a:r>
            <a:r>
              <a:rPr lang="en-US" dirty="0"/>
              <a:t>/</a:t>
            </a:r>
            <a:r>
              <a:rPr lang="en-US" dirty="0" err="1"/>
              <a:t>coi</a:t>
            </a:r>
            <a:r>
              <a:rPr lang="en-US" dirty="0"/>
              <a:t>-advisory-notes/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Additional Resources. Available at: https://</a:t>
            </a:r>
            <a:r>
              <a:rPr lang="en-US" dirty="0" err="1"/>
              <a:t>universitycounsel.ubc.ca</a:t>
            </a:r>
            <a:r>
              <a:rPr lang="en-US" dirty="0"/>
              <a:t>/subject-areas/</a:t>
            </a:r>
            <a:r>
              <a:rPr lang="en-US" dirty="0" err="1"/>
              <a:t>coi</a:t>
            </a:r>
            <a:r>
              <a:rPr lang="en-US" dirty="0"/>
              <a:t>/duty-to-disclose/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Scholarly Integrity Initiative. Researcher’s Checklist: Identifying Conflicts of Interest. See Downloads section on https://</a:t>
            </a:r>
            <a:r>
              <a:rPr lang="en-US" dirty="0" err="1"/>
              <a:t>responsible.research.ubc.ca</a:t>
            </a:r>
            <a:r>
              <a:rPr lang="en-US" dirty="0"/>
              <a:t>/foundations/conflict-interest</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1803548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What is a conflict of interest?</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CA" dirty="0">
                <a:effectLst/>
              </a:rPr>
              <a:t>A conflict of interest can o</a:t>
            </a:r>
            <a:r>
              <a:rPr lang="en-CA" dirty="0"/>
              <a:t>ccur </a:t>
            </a:r>
            <a:r>
              <a:rPr lang="en-CA" u="none" dirty="0">
                <a:solidFill>
                  <a:srgbClr val="FF0000"/>
                </a:solidFill>
              </a:rPr>
              <a:t>when one aspect of our personal or professional life allows us to, or appears to allow us to, influence another aspect of our life</a:t>
            </a:r>
            <a:r>
              <a:rPr lang="en-CA" u="none" dirty="0"/>
              <a:t>. As UBC students or employees, i</a:t>
            </a:r>
            <a:r>
              <a:rPr lang="en-CA" dirty="0"/>
              <a:t>t often involves </a:t>
            </a:r>
            <a:r>
              <a:rPr lang="en-CA" dirty="0">
                <a:effectLst/>
              </a:rPr>
              <a:t>a situation in which an individual is in a position to derive personal benefit from actions or decisions made in their official capacity </a:t>
            </a:r>
            <a:r>
              <a:rPr lang="en-CA" strike="noStrike" baseline="0" dirty="0">
                <a:effectLst/>
              </a:rPr>
              <a:t>as a </a:t>
            </a:r>
            <a:r>
              <a:rPr lang="en-CA" dirty="0">
                <a:effectLst/>
              </a:rPr>
              <a:t>researcher and scholar. </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are some types of conflicts of interest?  (</a:t>
            </a:r>
            <a:r>
              <a:rPr lang="en-US" sz="1200" b="1" dirty="0"/>
              <a:t>Summary Table on the following slide)</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0" dirty="0"/>
              <a:t>According to the Office of the University Counsel, there are three important types of conflicts of interest: </a:t>
            </a:r>
            <a:endParaRPr lang="en-US" b="1"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 of Related Party Conflict</a:t>
            </a:r>
            <a:r>
              <a:rPr lang="en-US" b="0" dirty="0"/>
              <a:t>: </a:t>
            </a:r>
            <a:r>
              <a:rPr lang="en-CA" dirty="0"/>
              <a:t>A researcher’s or scholar’s relationships could be expected to affect the decisions made on behalf of UBC and in their professional obligations (e.g., evaluating summer internship applications of their child)</a:t>
            </a:r>
            <a:endParaRPr lang="en-US" b="0" dirty="0"/>
          </a:p>
          <a:p>
            <a:pPr marL="628650" lvl="1" indent="-171450">
              <a:buFont typeface="Arial" panose="020B0604020202020204" pitchFamily="34" charset="0"/>
              <a:buChar char="•"/>
            </a:pPr>
            <a:r>
              <a:rPr lang="en-US" b="0" u="sng" dirty="0"/>
              <a:t>Example of Financial Interest Conflict</a:t>
            </a:r>
            <a:r>
              <a:rPr lang="en-US" b="0" dirty="0"/>
              <a:t>: A researcher or scholar’s personal financial interest might intersect with decisions made on behalf of UBC and in their professional duties (e.g., </a:t>
            </a:r>
            <a:r>
              <a:rPr lang="en-CA" b="0" dirty="0"/>
              <a:t>considering </a:t>
            </a:r>
            <a:r>
              <a:rPr lang="en-CA" dirty="0"/>
              <a:t>buying services from a business they personally co-own)</a:t>
            </a:r>
            <a:endParaRPr lang="en-US" b="0" dirty="0"/>
          </a:p>
          <a:p>
            <a:pPr marL="628650" lvl="1" indent="-171450">
              <a:buFont typeface="Arial" panose="020B0604020202020204" pitchFamily="34" charset="0"/>
              <a:buChar char="•"/>
            </a:pPr>
            <a:r>
              <a:rPr lang="en-US" b="0" u="sng" dirty="0"/>
              <a:t>Example of Outside Activity Conflict: </a:t>
            </a:r>
            <a:r>
              <a:rPr lang="en-CA" dirty="0"/>
              <a:t>A researcher or scholar might have influence over university decisions related to </a:t>
            </a:r>
            <a:r>
              <a:rPr lang="en-CA" u="none" dirty="0"/>
              <a:t>an</a:t>
            </a:r>
            <a:r>
              <a:rPr lang="en-CA" dirty="0"/>
              <a:t> organization or initiative that they </a:t>
            </a:r>
            <a:r>
              <a:rPr lang="en-CA" u="none" dirty="0"/>
              <a:t>personally benefit from </a:t>
            </a:r>
            <a:r>
              <a:rPr lang="en-CA" dirty="0"/>
              <a:t>(e.g., being a member of an organization that is negotiating a lease agreement with UBC.)</a:t>
            </a:r>
          </a:p>
          <a:p>
            <a:pPr marL="457200" lvl="1" indent="0">
              <a:buFont typeface="Arial" panose="020B0604020202020204" pitchFamily="34" charset="0"/>
              <a:buNone/>
            </a:pPr>
            <a:r>
              <a:rPr lang="en-CA" b="0" dirty="0"/>
              <a:t>It is important to remember that if a reasonable observer assume or perceive that your ability to make objective decision is compromised, the conflict of interest must be declared and managed.</a:t>
            </a:r>
            <a:endParaRPr lang="en-US" b="0" baseline="0" dirty="0"/>
          </a:p>
          <a:p>
            <a:pPr marL="457200" lvl="1" indent="0">
              <a:buFont typeface="Arial" panose="020B0604020202020204" pitchFamily="34" charset="0"/>
              <a:buNone/>
            </a:pPr>
            <a:endParaRPr lang="en-US"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Understanding Conflicts. Available at: https://</a:t>
            </a:r>
            <a:r>
              <a:rPr lang="en-US" dirty="0" err="1"/>
              <a:t>universitycounsel.ubc.ca</a:t>
            </a:r>
            <a:r>
              <a:rPr lang="en-US" dirty="0"/>
              <a:t>/subject-areas/</a:t>
            </a:r>
            <a:r>
              <a:rPr lang="en-US" dirty="0" err="1"/>
              <a:t>coi</a:t>
            </a:r>
            <a:r>
              <a:rPr lang="en-US" dirty="0"/>
              <a:t>/</a:t>
            </a:r>
            <a:r>
              <a:rPr lang="en-US" dirty="0" err="1"/>
              <a:t>coi</a:t>
            </a:r>
            <a:r>
              <a:rPr lang="en-US" dirty="0"/>
              <a:t>-overview/</a:t>
            </a:r>
            <a:endParaRPr lang="en-US" b="1" baseline="0" dirty="0"/>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Identifying Conflicts of Interest. Available at: https://</a:t>
            </a:r>
            <a:r>
              <a:rPr lang="en-US" dirty="0" err="1"/>
              <a:t>universitycounsel.ubc.ca</a:t>
            </a:r>
            <a:r>
              <a:rPr lang="en-US" dirty="0"/>
              <a:t>/subject-areas/</a:t>
            </a:r>
            <a:r>
              <a:rPr lang="en-US" dirty="0" err="1"/>
              <a:t>coi</a:t>
            </a:r>
            <a:r>
              <a:rPr lang="en-US" dirty="0"/>
              <a:t>/</a:t>
            </a:r>
            <a:r>
              <a:rPr lang="en-US" dirty="0" err="1"/>
              <a:t>coi</a:t>
            </a:r>
            <a:r>
              <a:rPr lang="en-US" dirty="0"/>
              <a:t>-overview/id-</a:t>
            </a:r>
            <a:r>
              <a:rPr lang="en-US" dirty="0" err="1"/>
              <a:t>coi</a:t>
            </a:r>
            <a:r>
              <a:rPr lang="en-US" dirty="0"/>
              <a:t>/</a:t>
            </a:r>
            <a:endParaRPr lang="en-US" b="0"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1619773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are some types of conflicts of interest? </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0" dirty="0"/>
              <a:t>According to the Office of the University Counsel, there are three important types of conflicts of interest: </a:t>
            </a:r>
            <a:endParaRPr lang="en-US" b="1"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 of Related Party Conflict</a:t>
            </a:r>
            <a:r>
              <a:rPr lang="en-US" b="0" dirty="0"/>
              <a:t>: </a:t>
            </a:r>
            <a:r>
              <a:rPr lang="en-CA" dirty="0"/>
              <a:t>A researcher’s or scholar’s relationships could be expected to affect the decisions made on behalf of UBC and in their professional obligations (e.g., evaluating summer internship applications of their child)</a:t>
            </a:r>
            <a:endParaRPr lang="en-US" b="0" dirty="0"/>
          </a:p>
          <a:p>
            <a:pPr marL="628650" lvl="1" indent="-171450">
              <a:buFont typeface="Arial" panose="020B0604020202020204" pitchFamily="34" charset="0"/>
              <a:buChar char="•"/>
            </a:pPr>
            <a:r>
              <a:rPr lang="en-US" b="0" u="sng" dirty="0"/>
              <a:t>Example of Financial Interest Conflict</a:t>
            </a:r>
            <a:r>
              <a:rPr lang="en-US" b="0" dirty="0"/>
              <a:t>: A researcher or scholar’s personal financial interest might intersect with decisions made on behalf of UBC and in their professional duties (e.g., </a:t>
            </a:r>
            <a:r>
              <a:rPr lang="en-CA" b="0" dirty="0"/>
              <a:t>considering </a:t>
            </a:r>
            <a:r>
              <a:rPr lang="en-CA" dirty="0"/>
              <a:t>buying services from a business they personally co-own)</a:t>
            </a:r>
            <a:endParaRPr lang="en-US" b="0" dirty="0"/>
          </a:p>
          <a:p>
            <a:pPr marL="628650" lvl="1" indent="-171450">
              <a:buFont typeface="Arial" panose="020B0604020202020204" pitchFamily="34" charset="0"/>
              <a:buChar char="•"/>
            </a:pPr>
            <a:r>
              <a:rPr lang="en-US" b="0" u="sng" dirty="0"/>
              <a:t>Example of Outside Activity Conflict: </a:t>
            </a:r>
            <a:r>
              <a:rPr lang="en-CA" dirty="0"/>
              <a:t>A researcher or scholar might have influence over university decisions related to </a:t>
            </a:r>
            <a:r>
              <a:rPr lang="en-CA" u="none" dirty="0"/>
              <a:t>an</a:t>
            </a:r>
            <a:r>
              <a:rPr lang="en-CA" dirty="0"/>
              <a:t> organization or initiative that they </a:t>
            </a:r>
            <a:r>
              <a:rPr lang="en-CA" u="none" dirty="0"/>
              <a:t>personally benefit from </a:t>
            </a:r>
            <a:r>
              <a:rPr lang="en-CA" dirty="0"/>
              <a:t>(e.g., being a member of an organization that is negotiating a lease agreement with UBC.)</a:t>
            </a:r>
          </a:p>
          <a:p>
            <a:pPr marL="457200" lvl="1" indent="0">
              <a:buFont typeface="Arial" panose="020B0604020202020204" pitchFamily="34" charset="0"/>
              <a:buNone/>
            </a:pPr>
            <a:r>
              <a:rPr lang="en-CA" b="0" dirty="0"/>
              <a:t>It is important to remember that if a reasonable observer assume or perceive that your ability to make objective decision is compromised, the conflict of interest must be declared and managed.</a:t>
            </a:r>
            <a:endParaRPr lang="en-US" b="0" baseline="0" dirty="0"/>
          </a:p>
          <a:p>
            <a:pPr marL="457200" lvl="1" indent="0">
              <a:buFont typeface="Arial" panose="020B0604020202020204" pitchFamily="34" charset="0"/>
              <a:buNone/>
            </a:pPr>
            <a:endParaRPr lang="en-US" baseline="0"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Understanding Conflicts. Available at: https://</a:t>
            </a:r>
            <a:r>
              <a:rPr lang="en-US" dirty="0" err="1"/>
              <a:t>universitycounsel.ubc.ca</a:t>
            </a:r>
            <a:r>
              <a:rPr lang="en-US" dirty="0"/>
              <a:t>/subject-areas/</a:t>
            </a:r>
            <a:r>
              <a:rPr lang="en-US" dirty="0" err="1"/>
              <a:t>coi</a:t>
            </a:r>
            <a:r>
              <a:rPr lang="en-US" dirty="0"/>
              <a:t>/</a:t>
            </a:r>
            <a:r>
              <a:rPr lang="en-US" dirty="0" err="1"/>
              <a:t>coi</a:t>
            </a:r>
            <a:r>
              <a:rPr lang="en-US" dirty="0"/>
              <a:t>-overview/</a:t>
            </a:r>
            <a:endParaRPr lang="en-US" b="1" baseline="0" dirty="0"/>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Identifying Conflicts of Interest. Available at: https://</a:t>
            </a:r>
            <a:r>
              <a:rPr lang="en-US" dirty="0" err="1"/>
              <a:t>universitycounsel.ubc.ca</a:t>
            </a:r>
            <a:r>
              <a:rPr lang="en-US" dirty="0"/>
              <a:t>/subject-areas/</a:t>
            </a:r>
            <a:r>
              <a:rPr lang="en-US" dirty="0" err="1"/>
              <a:t>coi</a:t>
            </a:r>
            <a:r>
              <a:rPr lang="en-US" dirty="0"/>
              <a:t>/</a:t>
            </a:r>
            <a:r>
              <a:rPr lang="en-US" dirty="0" err="1"/>
              <a:t>coi</a:t>
            </a:r>
            <a:r>
              <a:rPr lang="en-US" dirty="0"/>
              <a:t>-overview/id-</a:t>
            </a:r>
            <a:r>
              <a:rPr lang="en-US" dirty="0" err="1"/>
              <a:t>coi</a:t>
            </a:r>
            <a:r>
              <a:rPr lang="en-US" dirty="0"/>
              <a:t>/</a:t>
            </a:r>
            <a:endParaRPr lang="en-US" b="0" baseline="0"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3551755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is a conflict of commitment?</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It </a:t>
            </a:r>
            <a:r>
              <a:rPr lang="en-CA" u="none" dirty="0"/>
              <a:t>can</a:t>
            </a:r>
            <a:r>
              <a:rPr lang="en-CA" dirty="0"/>
              <a:t> occur when university resources are used for non-university activities, or when a person is engaged in non-UBC activities. University resources can include physical resources (equipment, office space or vehicles), information resources (like data or intellectual property) or human resources (like your working hours, the time of students or other employees).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dirty="0"/>
              <a:t>A public research university brings together many types of resources including institutional facilities, world-class experts, precision equipment, and powerful information systems. These resources are investments, meant to be used for university activities and cannot be used for other purposes without explicit written authorization.</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2000"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2000" b="1" dirty="0"/>
              <a:t>What are some types of conflicts of commitment? (Summary Table on the following slide)</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0" dirty="0"/>
              <a:t>According to the Office of the University Counsel, there are three important types of conflicts of commitment: </a:t>
            </a:r>
            <a:endParaRPr lang="en-US" b="1"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 of Equipment &amp; Physical Resource Conflict</a:t>
            </a:r>
            <a:r>
              <a:rPr lang="en-US" b="0" dirty="0"/>
              <a:t>: </a:t>
            </a:r>
            <a:r>
              <a:rPr lang="en-CA" dirty="0"/>
              <a:t>Using your office boardroom to host a weekend meeting for a non-profit </a:t>
            </a:r>
            <a:r>
              <a:rPr lang="en-CA" u="none" dirty="0"/>
              <a:t>organization that you </a:t>
            </a:r>
            <a:r>
              <a:rPr lang="en-CA" dirty="0"/>
              <a:t>volunteer with.</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 of Information Conflict: </a:t>
            </a:r>
            <a:r>
              <a:rPr lang="en-CA" dirty="0"/>
              <a:t>Using information received because of your UBC role to further your outside business activities.</a:t>
            </a:r>
            <a:endParaRPr lang="en-US" b="0" u="sng"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Examples of Human Resources Conflict:  </a:t>
            </a:r>
            <a:r>
              <a:rPr lang="en-CA" dirty="0"/>
              <a:t>Asking technicians in your department to run an experiment on behalf of your start-up company or working on private consulting contracts from your UBC workspace. It may involve a situation in which you engage in an outside professional activity, paid or unpaid, that involves a </a:t>
            </a:r>
            <a:r>
              <a:rPr lang="en-CA" b="0" dirty="0"/>
              <a:t>commitment</a:t>
            </a:r>
            <a:r>
              <a:rPr lang="en-CA" dirty="0"/>
              <a:t> of time that may interfere, or appear to interfere, with fulfillment of your obligations to the university.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CA"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Understanding Conflicts. Available at: https://</a:t>
            </a:r>
            <a:r>
              <a:rPr lang="en-US" dirty="0" err="1"/>
              <a:t>universitycounsel.ubc.ca</a:t>
            </a:r>
            <a:r>
              <a:rPr lang="en-US" dirty="0"/>
              <a:t>/subject-areas/</a:t>
            </a:r>
            <a:r>
              <a:rPr lang="en-US" dirty="0" err="1"/>
              <a:t>coi</a:t>
            </a:r>
            <a:r>
              <a:rPr lang="en-US" dirty="0"/>
              <a:t>/</a:t>
            </a:r>
            <a:r>
              <a:rPr lang="en-US" dirty="0" err="1"/>
              <a:t>coi</a:t>
            </a:r>
            <a:r>
              <a:rPr lang="en-US" dirty="0"/>
              <a:t>-overview/</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a:t>
            </a:r>
            <a:r>
              <a:rPr lang="en-US" b="0" baseline="0" dirty="0"/>
              <a:t>Counsel. Identifying Conflicts of Commitment. Available at: https://</a:t>
            </a:r>
            <a:r>
              <a:rPr lang="en-US" b="0" baseline="0" dirty="0" err="1"/>
              <a:t>universitycounsel.ubc.ca</a:t>
            </a:r>
            <a:r>
              <a:rPr lang="en-US" b="0" baseline="0" dirty="0"/>
              <a:t>/subject-areas/</a:t>
            </a:r>
            <a:r>
              <a:rPr lang="en-US" b="0" baseline="0" dirty="0" err="1"/>
              <a:t>coi</a:t>
            </a:r>
            <a:r>
              <a:rPr lang="en-US" b="0" baseline="0" dirty="0"/>
              <a:t>/</a:t>
            </a:r>
            <a:r>
              <a:rPr lang="en-US" b="0" baseline="0" dirty="0" err="1"/>
              <a:t>coi</a:t>
            </a:r>
            <a:r>
              <a:rPr lang="en-US" b="0" baseline="0" dirty="0"/>
              <a:t>-overview/definitions/</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8</a:t>
            </a:fld>
            <a:endParaRPr lang="en-US" altLang="en-US"/>
          </a:p>
        </p:txBody>
      </p:sp>
    </p:spTree>
    <p:extLst>
      <p:ext uri="{BB962C8B-B14F-4D97-AF65-F5344CB8AC3E}">
        <p14:creationId xmlns:p14="http://schemas.microsoft.com/office/powerpoint/2010/main" val="1564509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2000" b="1" dirty="0"/>
              <a:t>What are some types of conflicts of commitment? (Summary Table on the following slide)</a:t>
            </a:r>
          </a:p>
          <a:p>
            <a:pPr marL="457200" marR="0" lvl="1"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0" dirty="0"/>
              <a:t>According to the Office of the University Counsel, there are three important types of conflicts of commitment: </a:t>
            </a:r>
            <a:endParaRPr lang="en-US" b="1"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 of Equipment &amp; Physical Resource Conflict</a:t>
            </a:r>
            <a:r>
              <a:rPr lang="en-US" b="0" dirty="0"/>
              <a:t>: </a:t>
            </a:r>
            <a:r>
              <a:rPr lang="en-CA" dirty="0"/>
              <a:t>Using your office boardroom to host a weekend meeting for a non-profit </a:t>
            </a:r>
            <a:r>
              <a:rPr lang="en-CA" u="none" dirty="0"/>
              <a:t>organization that you </a:t>
            </a:r>
            <a:r>
              <a:rPr lang="en-CA" dirty="0"/>
              <a:t>volunteer with.</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 of Information Conflict: </a:t>
            </a:r>
            <a:r>
              <a:rPr lang="en-CA" dirty="0"/>
              <a:t>Using information received because of your UBC role to further your outside business activities.</a:t>
            </a:r>
            <a:endParaRPr lang="en-US" b="0" u="sng" dirty="0"/>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Examples of Human Resources Conflict:  </a:t>
            </a:r>
            <a:r>
              <a:rPr lang="en-CA" dirty="0"/>
              <a:t>Asking technicians in your department to run an experiment on behalf of your start-up company or working on private consulting contracts from your UBC workspace. It may involve a situation in which you engage in an outside professional activity, paid or unpaid, that involves a </a:t>
            </a:r>
            <a:r>
              <a:rPr lang="en-CA" b="0" dirty="0"/>
              <a:t>commitment</a:t>
            </a:r>
            <a:r>
              <a:rPr lang="en-CA" dirty="0"/>
              <a:t> of time that may interfere, or appear to interfere, with fulfillment of your obligations to the university.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CA"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aseline="0" dirty="0"/>
              <a:t>---</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baseline="0" dirty="0"/>
              <a:t>Resources</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Counsel. Understanding Conflicts. Available at: https://</a:t>
            </a:r>
            <a:r>
              <a:rPr lang="en-US" dirty="0" err="1"/>
              <a:t>universitycounsel.ubc.ca</a:t>
            </a:r>
            <a:r>
              <a:rPr lang="en-US" dirty="0"/>
              <a:t>/subject-areas/</a:t>
            </a:r>
            <a:r>
              <a:rPr lang="en-US" dirty="0" err="1"/>
              <a:t>coi</a:t>
            </a:r>
            <a:r>
              <a:rPr lang="en-US" dirty="0"/>
              <a:t>/</a:t>
            </a:r>
            <a:r>
              <a:rPr lang="en-US" dirty="0" err="1"/>
              <a:t>coi</a:t>
            </a:r>
            <a:r>
              <a:rPr lang="en-US" dirty="0"/>
              <a:t>-overview/</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Office of the University </a:t>
            </a:r>
            <a:r>
              <a:rPr lang="en-US" b="0" baseline="0" dirty="0"/>
              <a:t>Counsel. Identifying Conflicts of Commitment. Available at: https://</a:t>
            </a:r>
            <a:r>
              <a:rPr lang="en-US" b="0" baseline="0" dirty="0" err="1"/>
              <a:t>universitycounsel.ubc.ca</a:t>
            </a:r>
            <a:r>
              <a:rPr lang="en-US" b="0" baseline="0" dirty="0"/>
              <a:t>/subject-areas/</a:t>
            </a:r>
            <a:r>
              <a:rPr lang="en-US" b="0" baseline="0" dirty="0" err="1"/>
              <a:t>coi</a:t>
            </a:r>
            <a:r>
              <a:rPr lang="en-US" b="0" baseline="0" dirty="0"/>
              <a:t>/</a:t>
            </a:r>
            <a:r>
              <a:rPr lang="en-US" b="0" baseline="0" dirty="0" err="1"/>
              <a:t>coi</a:t>
            </a:r>
            <a:r>
              <a:rPr lang="en-US" b="0" baseline="0" dirty="0"/>
              <a:t>-overview/definitions/</a:t>
            </a:r>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186328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hyperlink" Target="https://universitycounsel.ubc.ca/subject-areas/coi" TargetMode="External"/><Relationship Id="rId3" Type="http://schemas.openxmlformats.org/officeDocument/2006/relationships/hyperlink" Target="https://www.science.gc.ca/eic/site/063.nsf/eng/h_90108244.html" TargetMode="External"/><Relationship Id="rId7" Type="http://schemas.openxmlformats.org/officeDocument/2006/relationships/hyperlink" Target="https://scoi.ubc.ca/"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s://responsible.research.ubc.ca/sites/default/files/documents/Researcher%27s%20Checklist_Identifying%20Conflicts%20of%20Interest.pdf" TargetMode="External"/><Relationship Id="rId5" Type="http://schemas.openxmlformats.org/officeDocument/2006/relationships/hyperlink" Target="https://ethics.research.ubc.ca/us-financial-conflict-interest" TargetMode="External"/><Relationship Id="rId4" Type="http://schemas.openxmlformats.org/officeDocument/2006/relationships/hyperlink" Target="http://universitycounsel-2015.sites.olt.ubc.ca/files/2019/08/COI-Policy_SC3.pdf" TargetMode="External"/><Relationship Id="rId9"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thenounproject.com/christian933" TargetMode="External"/><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image" Target="../media/image7.tiff"/><Relationship Id="rId5" Type="http://schemas.openxmlformats.org/officeDocument/2006/relationships/hyperlink" Target="https://creativecommons.org/licenses/by/3.0/us/legalcode" TargetMode="External"/><Relationship Id="rId4" Type="http://schemas.openxmlformats.org/officeDocument/2006/relationships/hyperlink" Target="https://thenounproject.com/search/?q=conflict&amp;i=2676518"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2088507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67544" y="843558"/>
            <a:ext cx="7661438" cy="623331"/>
          </a:xfrm>
        </p:spPr>
        <p:txBody>
          <a:bodyPr/>
          <a:lstStyle/>
          <a:p>
            <a:pPr>
              <a:lnSpc>
                <a:spcPct val="130000"/>
              </a:lnSpc>
            </a:pPr>
            <a:r>
              <a:rPr lang="en-US" sz="2400" dirty="0">
                <a:solidFill>
                  <a:srgbClr val="0055B7"/>
                </a:solidFill>
              </a:rPr>
              <a:t>Conflicts of Interest &amp; Commitment</a:t>
            </a:r>
          </a:p>
        </p:txBody>
      </p:sp>
      <p:sp>
        <p:nvSpPr>
          <p:cNvPr id="3" name="Text Placeholder 2"/>
          <p:cNvSpPr>
            <a:spLocks noGrp="1"/>
          </p:cNvSpPr>
          <p:nvPr>
            <p:ph type="body" sz="quarter" idx="13"/>
          </p:nvPr>
        </p:nvSpPr>
        <p:spPr>
          <a:xfrm>
            <a:off x="438954" y="1779662"/>
            <a:ext cx="7661438" cy="2977208"/>
          </a:xfrm>
        </p:spPr>
        <p:txBody>
          <a:bodyPr/>
          <a:lstStyle/>
          <a:p>
            <a:pPr marL="342900" lvl="1" indent="-342900">
              <a:spcBef>
                <a:spcPts val="1800"/>
              </a:spcBef>
            </a:pPr>
            <a:r>
              <a:rPr lang="en-US" sz="2000" dirty="0"/>
              <a:t>How do we manage conflicts?</a:t>
            </a:r>
          </a:p>
          <a:p>
            <a:pPr marL="342900" lvl="1" indent="-342900">
              <a:spcBef>
                <a:spcPts val="1800"/>
              </a:spcBef>
            </a:pPr>
            <a:r>
              <a:rPr lang="en-US" sz="2000" dirty="0"/>
              <a:t>How do these conflicts relate to scholarly integrity?</a:t>
            </a:r>
          </a:p>
        </p:txBody>
      </p:sp>
      <p:pic>
        <p:nvPicPr>
          <p:cNvPr id="6" name="Picture 5">
            <a:extLst>
              <a:ext uri="{FF2B5EF4-FFF2-40B4-BE49-F238E27FC236}">
                <a16:creationId xmlns:a16="http://schemas.microsoft.com/office/drawing/2014/main" id="{0F0BEA74-0CE2-FE4A-88A7-9CEA90B543F2}"/>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35532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A741136-142F-1F4E-A671-96A9ADB72903}"/>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1">
            <a:extLst>
              <a:ext uri="{FF2B5EF4-FFF2-40B4-BE49-F238E27FC236}">
                <a16:creationId xmlns:a16="http://schemas.microsoft.com/office/drawing/2014/main" id="{65672FE5-5A84-4240-9BD0-290082D60F5C}"/>
              </a:ext>
            </a:extLst>
          </p:cNvPr>
          <p:cNvSpPr txBox="1">
            <a:spLocks/>
          </p:cNvSpPr>
          <p:nvPr/>
        </p:nvSpPr>
        <p:spPr>
          <a:xfrm>
            <a:off x="438954" y="1163255"/>
            <a:ext cx="7661438" cy="1144027"/>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0"/>
              </a:spcBef>
              <a:spcAft>
                <a:spcPts val="600"/>
              </a:spcAft>
            </a:pPr>
            <a:r>
              <a:rPr lang="en-US" sz="2400" cap="none" dirty="0">
                <a:solidFill>
                  <a:srgbClr val="0055B7"/>
                </a:solidFill>
              </a:rPr>
              <a:t>Maintaining an up-to-date declaration </a:t>
            </a:r>
            <a:br>
              <a:rPr lang="en-US" sz="2400" cap="none" dirty="0">
                <a:solidFill>
                  <a:srgbClr val="0055B7"/>
                </a:solidFill>
              </a:rPr>
            </a:br>
            <a:r>
              <a:rPr lang="en-US" sz="2400" cap="none" dirty="0">
                <a:solidFill>
                  <a:srgbClr val="0055B7"/>
                </a:solidFill>
              </a:rPr>
              <a:t>supports scholarly integrity by:</a:t>
            </a:r>
          </a:p>
        </p:txBody>
      </p:sp>
      <p:sp>
        <p:nvSpPr>
          <p:cNvPr id="9" name="Text Placeholder 2">
            <a:extLst>
              <a:ext uri="{FF2B5EF4-FFF2-40B4-BE49-F238E27FC236}">
                <a16:creationId xmlns:a16="http://schemas.microsoft.com/office/drawing/2014/main" id="{4917881D-0665-AB4B-AFE4-2407782058E6}"/>
              </a:ext>
            </a:extLst>
          </p:cNvPr>
          <p:cNvSpPr txBox="1">
            <a:spLocks/>
          </p:cNvSpPr>
          <p:nvPr/>
        </p:nvSpPr>
        <p:spPr>
          <a:xfrm>
            <a:off x="351936" y="2307282"/>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Demonstrating responsibility, transparency and accountability</a:t>
            </a:r>
          </a:p>
          <a:p>
            <a:pPr marL="285750" indent="-285750">
              <a:lnSpc>
                <a:spcPct val="100000"/>
              </a:lnSpc>
              <a:spcBef>
                <a:spcPts val="1800"/>
              </a:spcBef>
              <a:buFont typeface="Arial" panose="020B0604020202020204" pitchFamily="34" charset="0"/>
              <a:buChar char="•"/>
            </a:pPr>
            <a:r>
              <a:rPr lang="en-US" sz="2000" dirty="0"/>
              <a:t>Protecting researchers’ reputation and credibility</a:t>
            </a:r>
          </a:p>
          <a:p>
            <a:pPr marL="285750" indent="-285750">
              <a:lnSpc>
                <a:spcPct val="100000"/>
              </a:lnSpc>
              <a:spcBef>
                <a:spcPts val="1800"/>
              </a:spcBef>
              <a:buFont typeface="Arial" panose="020B0604020202020204" pitchFamily="34" charset="0"/>
              <a:buChar char="•"/>
            </a:pPr>
            <a:r>
              <a:rPr lang="en-US" sz="2000" dirty="0"/>
              <a:t>Fostering public trust and confidence in research</a:t>
            </a:r>
          </a:p>
        </p:txBody>
      </p:sp>
    </p:spTree>
    <p:extLst>
      <p:ext uri="{BB962C8B-B14F-4D97-AF65-F5344CB8AC3E}">
        <p14:creationId xmlns:p14="http://schemas.microsoft.com/office/powerpoint/2010/main" val="1582847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784FDC6-40FA-B449-B633-2979858FA186}"/>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1">
            <a:extLst>
              <a:ext uri="{FF2B5EF4-FFF2-40B4-BE49-F238E27FC236}">
                <a16:creationId xmlns:a16="http://schemas.microsoft.com/office/drawing/2014/main" id="{6C383B23-78D4-014E-9630-3131037D99AC}"/>
              </a:ext>
            </a:extLst>
          </p:cNvPr>
          <p:cNvSpPr txBox="1">
            <a:spLocks/>
          </p:cNvSpPr>
          <p:nvPr/>
        </p:nvSpPr>
        <p:spPr>
          <a:xfrm>
            <a:off x="456148" y="3537744"/>
            <a:ext cx="825580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CA" sz="2400" cap="none" dirty="0">
                <a:solidFill>
                  <a:srgbClr val="0055B7"/>
                </a:solidFill>
              </a:rPr>
              <a:t>What does this mean for us?</a:t>
            </a:r>
          </a:p>
        </p:txBody>
      </p:sp>
      <p:sp>
        <p:nvSpPr>
          <p:cNvPr id="7" name="Rectangle 6">
            <a:extLst>
              <a:ext uri="{FF2B5EF4-FFF2-40B4-BE49-F238E27FC236}">
                <a16:creationId xmlns:a16="http://schemas.microsoft.com/office/drawing/2014/main" id="{23FBEEAF-23D9-1141-BFEA-A41AE145757F}"/>
              </a:ext>
            </a:extLst>
          </p:cNvPr>
          <p:cNvSpPr/>
          <p:nvPr/>
        </p:nvSpPr>
        <p:spPr>
          <a:xfrm>
            <a:off x="693284" y="1648420"/>
            <a:ext cx="7512784" cy="1323439"/>
          </a:xfrm>
          <a:prstGeom prst="rect">
            <a:avLst/>
          </a:prstGeom>
        </p:spPr>
        <p:txBody>
          <a:bodyPr wrap="square">
            <a:spAutoFit/>
          </a:bodyPr>
          <a:lstStyle/>
          <a:p>
            <a:pPr algn="ctr"/>
            <a:r>
              <a:rPr lang="en-CA" sz="2000" dirty="0"/>
              <a:t>Researchers and scholars are responsible for identifying, disclosing and managing conflicts in a timely, open, forthright, constructive and accountable manner to preserve the integrity of the people and processes involved in their research.</a:t>
            </a:r>
            <a:endParaRPr lang="en-US" sz="2000" dirty="0"/>
          </a:p>
        </p:txBody>
      </p:sp>
      <p:pic>
        <p:nvPicPr>
          <p:cNvPr id="8" name="Picture 7">
            <a:extLst>
              <a:ext uri="{FF2B5EF4-FFF2-40B4-BE49-F238E27FC236}">
                <a16:creationId xmlns:a16="http://schemas.microsoft.com/office/drawing/2014/main" id="{73D5C3BC-4D53-2849-96EA-DA7437AF0886}"/>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441440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944D717-81C6-4845-A5EB-059ED160C833}"/>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2">
            <a:extLst>
              <a:ext uri="{FF2B5EF4-FFF2-40B4-BE49-F238E27FC236}">
                <a16:creationId xmlns:a16="http://schemas.microsoft.com/office/drawing/2014/main" id="{E7C07A9D-45DF-864D-8616-119927845654}"/>
              </a:ext>
            </a:extLst>
          </p:cNvPr>
          <p:cNvSpPr txBox="1">
            <a:spLocks/>
          </p:cNvSpPr>
          <p:nvPr/>
        </p:nvSpPr>
        <p:spPr>
          <a:xfrm>
            <a:off x="438954" y="1786586"/>
            <a:ext cx="7661438" cy="2736006"/>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lvl="1" indent="-285750">
              <a:spcAft>
                <a:spcPts val="1200"/>
              </a:spcAft>
            </a:pPr>
            <a:r>
              <a:rPr lang="en-US" sz="2000" dirty="0"/>
              <a:t>Be able to recognize when a real or perceived conflict exists</a:t>
            </a:r>
          </a:p>
          <a:p>
            <a:pPr marL="285750" lvl="1" indent="-285750">
              <a:spcAft>
                <a:spcPts val="1200"/>
              </a:spcAft>
            </a:pPr>
            <a:r>
              <a:rPr lang="en-US" sz="2000" dirty="0"/>
              <a:t>Avoid or minimize whenever possible; manage when they cannot be avoided.</a:t>
            </a:r>
          </a:p>
          <a:p>
            <a:pPr marL="285750" lvl="1" indent="-285750">
              <a:spcAft>
                <a:spcPts val="1200"/>
              </a:spcAft>
            </a:pPr>
            <a:r>
              <a:rPr lang="en-US" sz="2000" dirty="0"/>
              <a:t>Be transparent and maintain an accurate, complete and up-to-date declaration</a:t>
            </a:r>
          </a:p>
          <a:p>
            <a:pPr marL="285750" lvl="1" indent="-285750">
              <a:spcAft>
                <a:spcPts val="1200"/>
              </a:spcAft>
            </a:pPr>
            <a:r>
              <a:rPr lang="en-US" sz="2000" dirty="0"/>
              <a:t>What else?</a:t>
            </a:r>
          </a:p>
        </p:txBody>
      </p:sp>
      <p:sp>
        <p:nvSpPr>
          <p:cNvPr id="7" name="Text Placeholder 1">
            <a:extLst>
              <a:ext uri="{FF2B5EF4-FFF2-40B4-BE49-F238E27FC236}">
                <a16:creationId xmlns:a16="http://schemas.microsoft.com/office/drawing/2014/main" id="{F5558AC6-4C98-F740-93C7-F8819462C4C6}"/>
              </a:ext>
            </a:extLst>
          </p:cNvPr>
          <p:cNvSpPr>
            <a:spLocks noGrp="1"/>
          </p:cNvSpPr>
          <p:nvPr>
            <p:ph type="body" sz="quarter" idx="11"/>
          </p:nvPr>
        </p:nvSpPr>
        <p:spPr>
          <a:xfrm>
            <a:off x="313106" y="1059582"/>
            <a:ext cx="7661438" cy="623331"/>
          </a:xfrm>
        </p:spPr>
        <p:txBody>
          <a:bodyPr/>
          <a:lstStyle/>
          <a:p>
            <a:r>
              <a:rPr lang="en-US" sz="2400" dirty="0">
                <a:solidFill>
                  <a:srgbClr val="0055B7"/>
                </a:solidFill>
              </a:rPr>
              <a:t>What does This mean for US?</a:t>
            </a:r>
          </a:p>
        </p:txBody>
      </p:sp>
    </p:spTree>
    <p:extLst>
      <p:ext uri="{BB962C8B-B14F-4D97-AF65-F5344CB8AC3E}">
        <p14:creationId xmlns:p14="http://schemas.microsoft.com/office/powerpoint/2010/main" val="1548231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38954" y="1322734"/>
            <a:ext cx="8021478" cy="3697288"/>
          </a:xfrm>
        </p:spPr>
        <p:txBody>
          <a:bodyPr/>
          <a:lstStyle/>
          <a:p>
            <a:r>
              <a:rPr lang="en-US" sz="1600" b="1" dirty="0"/>
              <a:t>Policies &amp; Guidelines</a:t>
            </a:r>
          </a:p>
          <a:p>
            <a:pPr marL="285750" indent="-285750">
              <a:buFont typeface="Arial" panose="020B0604020202020204" pitchFamily="34" charset="0"/>
              <a:buChar char="•"/>
            </a:pPr>
            <a:r>
              <a:rPr lang="en-CA" sz="1600" dirty="0">
                <a:hlinkClick r:id="rId3"/>
              </a:rPr>
              <a:t>Tri-Agency Conflict of Interest and Confidentiality</a:t>
            </a:r>
            <a:endParaRPr lang="en-CA" sz="1600" dirty="0"/>
          </a:p>
          <a:p>
            <a:pPr marL="285750" indent="-285750">
              <a:buFont typeface="Arial" panose="020B0604020202020204" pitchFamily="34" charset="0"/>
              <a:buChar char="•"/>
            </a:pPr>
            <a:r>
              <a:rPr lang="en-CA" sz="1600" dirty="0">
                <a:hlinkClick r:id="rId4"/>
              </a:rPr>
              <a:t>UBC’s Policy SC3: Conflict of Interest and Conflict of Commitment Policy</a:t>
            </a:r>
            <a:r>
              <a:rPr lang="en-CA" sz="1600" dirty="0"/>
              <a:t> </a:t>
            </a:r>
          </a:p>
          <a:p>
            <a:endParaRPr lang="en-US" sz="900" b="1" dirty="0"/>
          </a:p>
          <a:p>
            <a:r>
              <a:rPr lang="en-US" sz="1600" b="1" dirty="0"/>
              <a:t>Additional Resources</a:t>
            </a:r>
          </a:p>
          <a:p>
            <a:pPr marL="285750" indent="-285750">
              <a:buFont typeface="Arial" panose="020B0604020202020204" pitchFamily="34" charset="0"/>
              <a:buChar char="•"/>
            </a:pPr>
            <a:r>
              <a:rPr lang="en-CA" sz="1600" dirty="0"/>
              <a:t>Office of Research Ethics: </a:t>
            </a:r>
            <a:r>
              <a:rPr lang="en-CA" sz="1600" dirty="0">
                <a:hlinkClick r:id="rId5"/>
              </a:rPr>
              <a:t>US Financial Conflict of Interest</a:t>
            </a:r>
            <a:endParaRPr lang="en-CA" sz="1600" dirty="0"/>
          </a:p>
          <a:p>
            <a:pPr marL="285750" indent="-285750">
              <a:buFont typeface="Arial" panose="020B0604020202020204" pitchFamily="34" charset="0"/>
              <a:buChar char="•"/>
            </a:pPr>
            <a:r>
              <a:rPr lang="en-US" sz="1600" dirty="0"/>
              <a:t>Researcher’s Checklist: </a:t>
            </a:r>
            <a:r>
              <a:rPr lang="en-US" sz="1600" dirty="0">
                <a:hlinkClick r:id="rId6"/>
              </a:rPr>
              <a:t>Identifying Conflicts of Interest</a:t>
            </a:r>
            <a:endParaRPr lang="en-US" sz="1600" dirty="0"/>
          </a:p>
          <a:p>
            <a:pPr marL="285750" indent="-285750">
              <a:buFont typeface="Arial" panose="020B0604020202020204" pitchFamily="34" charset="0"/>
              <a:buChar char="•"/>
            </a:pPr>
            <a:r>
              <a:rPr lang="en-CA" sz="1600" dirty="0">
                <a:hlinkClick r:id="rId7"/>
              </a:rPr>
              <a:t>Staff Conflict of Interest Initiative</a:t>
            </a:r>
            <a:endParaRPr lang="en-US" sz="1600" dirty="0"/>
          </a:p>
          <a:p>
            <a:pPr marL="285750" indent="-285750">
              <a:buFont typeface="Arial" panose="020B0604020202020204" pitchFamily="34" charset="0"/>
              <a:buChar char="•"/>
            </a:pPr>
            <a:r>
              <a:rPr lang="en-US" sz="1600" dirty="0"/>
              <a:t>University Counsel: </a:t>
            </a:r>
            <a:r>
              <a:rPr lang="en-CA" sz="1600" dirty="0">
                <a:hlinkClick r:id="rId8"/>
              </a:rPr>
              <a:t>Conflict of Interest and Conflict of Commitment Resource Hub</a:t>
            </a:r>
            <a:endParaRPr lang="en-CA" sz="1600" dirty="0"/>
          </a:p>
        </p:txBody>
      </p:sp>
      <p:pic>
        <p:nvPicPr>
          <p:cNvPr id="4" name="Picture 3">
            <a:extLst>
              <a:ext uri="{FF2B5EF4-FFF2-40B4-BE49-F238E27FC236}">
                <a16:creationId xmlns:a16="http://schemas.microsoft.com/office/drawing/2014/main" id="{3EF74A02-5B02-1F4F-8A7F-E1BAF64E4908}"/>
              </a:ext>
            </a:extLst>
          </p:cNvPr>
          <p:cNvPicPr>
            <a:picLocks noChangeAspect="1"/>
          </p:cNvPicPr>
          <p:nvPr/>
        </p:nvPicPr>
        <p:blipFill>
          <a:blip r:embed="rId9"/>
          <a:stretch>
            <a:fillRect/>
          </a:stretch>
        </p:blipFill>
        <p:spPr>
          <a:xfrm>
            <a:off x="135890" y="123478"/>
            <a:ext cx="8872219" cy="550391"/>
          </a:xfrm>
          <a:prstGeom prst="rect">
            <a:avLst/>
          </a:prstGeom>
        </p:spPr>
      </p:pic>
      <p:sp>
        <p:nvSpPr>
          <p:cNvPr id="5" name="Text Placeholder 1">
            <a:extLst>
              <a:ext uri="{FF2B5EF4-FFF2-40B4-BE49-F238E27FC236}">
                <a16:creationId xmlns:a16="http://schemas.microsoft.com/office/drawing/2014/main" id="{2C7C78F5-FE3D-6143-AFCF-BB7C13EA8B79}"/>
              </a:ext>
            </a:extLst>
          </p:cNvPr>
          <p:cNvSpPr txBox="1">
            <a:spLocks/>
          </p:cNvSpPr>
          <p:nvPr/>
        </p:nvSpPr>
        <p:spPr>
          <a:xfrm>
            <a:off x="438954" y="843558"/>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Support &amp; Resources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extLst>
      <p:ext uri="{BB962C8B-B14F-4D97-AF65-F5344CB8AC3E}">
        <p14:creationId xmlns:p14="http://schemas.microsoft.com/office/powerpoint/2010/main" val="3490234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02502FE-1098-4893-8EB2-38113EFC06E4}"/>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Rectangle 7">
            <a:extLst>
              <a:ext uri="{FF2B5EF4-FFF2-40B4-BE49-F238E27FC236}">
                <a16:creationId xmlns:a16="http://schemas.microsoft.com/office/drawing/2014/main" id="{5785A28D-C035-1C4D-A0B7-552DA3765BAC}"/>
              </a:ext>
            </a:extLst>
          </p:cNvPr>
          <p:cNvSpPr/>
          <p:nvPr/>
        </p:nvSpPr>
        <p:spPr>
          <a:xfrm>
            <a:off x="1043608" y="2382079"/>
            <a:ext cx="6912768" cy="2219069"/>
          </a:xfrm>
          <a:prstGeom prst="rect">
            <a:avLst/>
          </a:prstGeom>
        </p:spPr>
        <p:txBody>
          <a:bodyPr wrap="square">
            <a:spAutoFit/>
          </a:bodyPr>
          <a:lstStyle/>
          <a:p>
            <a:pPr eaLnBrk="0" hangingPunct="0">
              <a:spcBef>
                <a:spcPct val="30000"/>
              </a:spcBef>
              <a:defRPr/>
            </a:pPr>
            <a:r>
              <a:rPr lang="en-CA" i="1" dirty="0"/>
              <a:t>occurs when aspects of our personal lives intersect or overlap with our UBC roles. Anything from our personal lives that might affect the decisions we make in our university roles can introduce a conflict. </a:t>
            </a:r>
          </a:p>
          <a:p>
            <a:pPr algn="r" eaLnBrk="0" hangingPunct="0">
              <a:spcBef>
                <a:spcPct val="30000"/>
              </a:spcBef>
              <a:defRPr/>
            </a:pPr>
            <a:r>
              <a:rPr lang="en-CA" sz="1400" i="1" dirty="0"/>
              <a:t>— Office of the University Counsel</a:t>
            </a:r>
          </a:p>
        </p:txBody>
      </p:sp>
      <p:sp>
        <p:nvSpPr>
          <p:cNvPr id="9" name="TextBox 8">
            <a:extLst>
              <a:ext uri="{FF2B5EF4-FFF2-40B4-BE49-F238E27FC236}">
                <a16:creationId xmlns:a16="http://schemas.microsoft.com/office/drawing/2014/main" id="{4BF1E536-E9B5-5742-BB51-812420CB69E3}"/>
              </a:ext>
            </a:extLst>
          </p:cNvPr>
          <p:cNvSpPr txBox="1"/>
          <p:nvPr/>
        </p:nvSpPr>
        <p:spPr>
          <a:xfrm>
            <a:off x="287524" y="1851670"/>
            <a:ext cx="922047" cy="1862048"/>
          </a:xfrm>
          <a:prstGeom prst="rect">
            <a:avLst/>
          </a:prstGeom>
          <a:noFill/>
        </p:spPr>
        <p:txBody>
          <a:bodyPr wrap="none" rtlCol="0">
            <a:spAutoFit/>
          </a:bodyPr>
          <a:lstStyle/>
          <a:p>
            <a:r>
              <a:rPr lang="en-US" sz="11500" b="1" dirty="0"/>
              <a:t>“</a:t>
            </a:r>
          </a:p>
        </p:txBody>
      </p:sp>
      <p:sp>
        <p:nvSpPr>
          <p:cNvPr id="13" name="Text Placeholder 1">
            <a:extLst>
              <a:ext uri="{FF2B5EF4-FFF2-40B4-BE49-F238E27FC236}">
                <a16:creationId xmlns:a16="http://schemas.microsoft.com/office/drawing/2014/main" id="{93D38AA7-E5F7-FA4E-9C56-86F0260A9DAA}"/>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Conflict of Interest</a:t>
            </a:r>
          </a:p>
        </p:txBody>
      </p:sp>
    </p:spTree>
    <p:extLst>
      <p:ext uri="{BB962C8B-B14F-4D97-AF65-F5344CB8AC3E}">
        <p14:creationId xmlns:p14="http://schemas.microsoft.com/office/powerpoint/2010/main" val="2375627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1">
            <a:extLst>
              <a:ext uri="{FF2B5EF4-FFF2-40B4-BE49-F238E27FC236}">
                <a16:creationId xmlns:a16="http://schemas.microsoft.com/office/drawing/2014/main" id="{4B7F8B77-3497-6F44-A716-4EC750CDD147}"/>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Conflict of Commitment</a:t>
            </a:r>
          </a:p>
        </p:txBody>
      </p:sp>
      <p:sp>
        <p:nvSpPr>
          <p:cNvPr id="9" name="Rectangle 8">
            <a:extLst>
              <a:ext uri="{FF2B5EF4-FFF2-40B4-BE49-F238E27FC236}">
                <a16:creationId xmlns:a16="http://schemas.microsoft.com/office/drawing/2014/main" id="{85CF35F0-CE9E-214B-8976-6271FC31496C}"/>
              </a:ext>
            </a:extLst>
          </p:cNvPr>
          <p:cNvSpPr/>
          <p:nvPr/>
        </p:nvSpPr>
        <p:spPr>
          <a:xfrm>
            <a:off x="1043608" y="2382079"/>
            <a:ext cx="7128792" cy="1849737"/>
          </a:xfrm>
          <a:prstGeom prst="rect">
            <a:avLst/>
          </a:prstGeom>
        </p:spPr>
        <p:txBody>
          <a:bodyPr wrap="square">
            <a:spAutoFit/>
          </a:bodyPr>
          <a:lstStyle/>
          <a:p>
            <a:pPr eaLnBrk="0" hangingPunct="0">
              <a:spcBef>
                <a:spcPct val="30000"/>
              </a:spcBef>
              <a:defRPr/>
            </a:pPr>
            <a:r>
              <a:rPr lang="en-CA" i="1" dirty="0"/>
              <a:t>occurs when university resources are used for </a:t>
            </a:r>
            <a:br>
              <a:rPr lang="en-CA" i="1" dirty="0"/>
            </a:br>
            <a:r>
              <a:rPr lang="en-CA" i="1" dirty="0"/>
              <a:t>non-university activities. University resources can include physical resources, information resources, or human resources.</a:t>
            </a:r>
          </a:p>
          <a:p>
            <a:pPr algn="r" eaLnBrk="0" hangingPunct="0">
              <a:spcBef>
                <a:spcPct val="30000"/>
              </a:spcBef>
              <a:defRPr/>
            </a:pPr>
            <a:r>
              <a:rPr lang="en-CA" sz="1400" i="1" dirty="0"/>
              <a:t>- Office of the University Counsel</a:t>
            </a:r>
          </a:p>
        </p:txBody>
      </p:sp>
      <p:sp>
        <p:nvSpPr>
          <p:cNvPr id="10" name="TextBox 9">
            <a:extLst>
              <a:ext uri="{FF2B5EF4-FFF2-40B4-BE49-F238E27FC236}">
                <a16:creationId xmlns:a16="http://schemas.microsoft.com/office/drawing/2014/main" id="{3B8EE90F-F275-6A4D-8882-7FC8C04F1BEA}"/>
              </a:ext>
            </a:extLst>
          </p:cNvPr>
          <p:cNvSpPr txBox="1"/>
          <p:nvPr/>
        </p:nvSpPr>
        <p:spPr>
          <a:xfrm>
            <a:off x="287524" y="1851670"/>
            <a:ext cx="922047" cy="1862048"/>
          </a:xfrm>
          <a:prstGeom prst="rect">
            <a:avLst/>
          </a:prstGeom>
          <a:noFill/>
        </p:spPr>
        <p:txBody>
          <a:bodyPr wrap="none" rtlCol="0">
            <a:spAutoFit/>
          </a:bodyPr>
          <a:lstStyle/>
          <a:p>
            <a:r>
              <a:rPr lang="en-US" sz="11500" b="1" dirty="0"/>
              <a:t>“</a:t>
            </a:r>
          </a:p>
        </p:txBody>
      </p:sp>
      <p:pic>
        <p:nvPicPr>
          <p:cNvPr id="11" name="Picture 10">
            <a:extLst>
              <a:ext uri="{FF2B5EF4-FFF2-40B4-BE49-F238E27FC236}">
                <a16:creationId xmlns:a16="http://schemas.microsoft.com/office/drawing/2014/main" id="{FE5E250B-2D36-2F46-B996-46D1E7B5634A}"/>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089361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4DBE865-BBF9-E645-B9D8-9C5924AEB79E}"/>
              </a:ext>
            </a:extLst>
          </p:cNvPr>
          <p:cNvSpPr>
            <a:spLocks noGrp="1"/>
          </p:cNvSpPr>
          <p:nvPr>
            <p:ph type="body" sz="quarter" idx="11"/>
          </p:nvPr>
        </p:nvSpPr>
        <p:spPr/>
        <p:txBody>
          <a:bodyPr/>
          <a:lstStyle/>
          <a:p>
            <a:r>
              <a:rPr lang="en-US" dirty="0">
                <a:solidFill>
                  <a:srgbClr val="0055B7"/>
                </a:solidFill>
              </a:rPr>
              <a:t>Case Studies</a:t>
            </a:r>
          </a:p>
        </p:txBody>
      </p:sp>
    </p:spTree>
    <p:extLst>
      <p:ext uri="{BB962C8B-B14F-4D97-AF65-F5344CB8AC3E}">
        <p14:creationId xmlns:p14="http://schemas.microsoft.com/office/powerpoint/2010/main" val="206145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983000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3969E7-9B29-D842-88F3-F08D4A975DC5}"/>
              </a:ext>
            </a:extLst>
          </p:cNvPr>
          <p:cNvSpPr>
            <a:spLocks noGrp="1"/>
          </p:cNvSpPr>
          <p:nvPr>
            <p:ph type="body" sz="quarter" idx="13"/>
          </p:nvPr>
        </p:nvSpPr>
        <p:spPr/>
        <p:txBody>
          <a:bodyPr/>
          <a:lstStyle/>
          <a:p>
            <a:pPr>
              <a:spcAft>
                <a:spcPts val="1800"/>
              </a:spcAft>
            </a:pPr>
            <a:r>
              <a:rPr lang="en-US" sz="2000" dirty="0"/>
              <a:t>Professor Jones </a:t>
            </a:r>
            <a:r>
              <a:rPr lang="en-CA" sz="2000" dirty="0"/>
              <a:t>is a leading researcher in their field. They often hire undergraduate students to help with the research through the department’s summer student internship program.</a:t>
            </a:r>
          </a:p>
          <a:p>
            <a:pPr>
              <a:spcAft>
                <a:spcPts val="1800"/>
              </a:spcAft>
            </a:pPr>
            <a:r>
              <a:rPr lang="en-CA" sz="2000" dirty="0"/>
              <a:t>Professor Jones’ daughter is a second-year undergraduate and is interested in pursuing research. </a:t>
            </a:r>
          </a:p>
          <a:p>
            <a:pPr>
              <a:spcAft>
                <a:spcPts val="1800"/>
              </a:spcAft>
            </a:pPr>
            <a:r>
              <a:rPr lang="en-CA" sz="2000" dirty="0"/>
              <a:t>Is it okay for Professor Jones to hire their daughter for a summer student internship position? </a:t>
            </a:r>
          </a:p>
        </p:txBody>
      </p:sp>
      <p:pic>
        <p:nvPicPr>
          <p:cNvPr id="4" name="Picture 3">
            <a:extLst>
              <a:ext uri="{FF2B5EF4-FFF2-40B4-BE49-F238E27FC236}">
                <a16:creationId xmlns:a16="http://schemas.microsoft.com/office/drawing/2014/main" id="{9A5A0DE6-047A-B748-9E8E-1516B11E8354}"/>
              </a:ext>
            </a:extLst>
          </p:cNvPr>
          <p:cNvPicPr>
            <a:picLocks noChangeAspect="1"/>
          </p:cNvPicPr>
          <p:nvPr/>
        </p:nvPicPr>
        <p:blipFill>
          <a:blip r:embed="rId3"/>
          <a:stretch>
            <a:fillRect/>
          </a:stretch>
        </p:blipFill>
        <p:spPr>
          <a:xfrm>
            <a:off x="135890" y="39128"/>
            <a:ext cx="8872219" cy="550391"/>
          </a:xfrm>
          <a:prstGeom prst="rect">
            <a:avLst/>
          </a:prstGeom>
        </p:spPr>
      </p:pic>
    </p:spTree>
    <p:extLst>
      <p:ext uri="{BB962C8B-B14F-4D97-AF65-F5344CB8AC3E}">
        <p14:creationId xmlns:p14="http://schemas.microsoft.com/office/powerpoint/2010/main" val="1173124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69FBF39-7FF3-684E-AF7F-1D42FA08CB22}"/>
              </a:ext>
            </a:extLst>
          </p:cNvPr>
          <p:cNvSpPr>
            <a:spLocks noGrp="1"/>
          </p:cNvSpPr>
          <p:nvPr>
            <p:ph type="body" sz="quarter" idx="13"/>
          </p:nvPr>
        </p:nvSpPr>
        <p:spPr/>
        <p:txBody>
          <a:bodyPr/>
          <a:lstStyle/>
          <a:p>
            <a:pPr>
              <a:spcAft>
                <a:spcPts val="1800"/>
              </a:spcAft>
            </a:pPr>
            <a:r>
              <a:rPr lang="en-US" sz="2000" dirty="0"/>
              <a:t>Emerson, a graduate student, joined a consulting company part-time to support their rising cost of living and help them take care of an aging parent. During their consulting work, they use and build upon their knowledge from their research and are required to work 20 hours a week, during business hours. </a:t>
            </a:r>
          </a:p>
          <a:p>
            <a:pPr>
              <a:spcAft>
                <a:spcPts val="1800"/>
              </a:spcAft>
            </a:pPr>
            <a:r>
              <a:rPr lang="en-US" sz="2000" dirty="0"/>
              <a:t>Emerson is currently supported by a Tri-Agency research training award as a full-time student. </a:t>
            </a:r>
          </a:p>
          <a:p>
            <a:pPr>
              <a:spcAft>
                <a:spcPts val="1800"/>
              </a:spcAft>
            </a:pPr>
            <a:r>
              <a:rPr lang="en-US" sz="2000" dirty="0"/>
              <a:t>Is there a conflict of interest or conflict of commitment? </a:t>
            </a:r>
          </a:p>
          <a:p>
            <a:pPr>
              <a:spcAft>
                <a:spcPts val="1800"/>
              </a:spcAft>
            </a:pPr>
            <a:endParaRPr lang="en-US" sz="2000" dirty="0"/>
          </a:p>
        </p:txBody>
      </p:sp>
      <p:pic>
        <p:nvPicPr>
          <p:cNvPr id="4" name="Picture 3">
            <a:extLst>
              <a:ext uri="{FF2B5EF4-FFF2-40B4-BE49-F238E27FC236}">
                <a16:creationId xmlns:a16="http://schemas.microsoft.com/office/drawing/2014/main" id="{FA2727C6-8F5A-4345-87EC-01B12A916231}"/>
              </a:ext>
            </a:extLst>
          </p:cNvPr>
          <p:cNvPicPr>
            <a:picLocks noChangeAspect="1"/>
          </p:cNvPicPr>
          <p:nvPr/>
        </p:nvPicPr>
        <p:blipFill>
          <a:blip r:embed="rId3"/>
          <a:stretch>
            <a:fillRect/>
          </a:stretch>
        </p:blipFill>
        <p:spPr>
          <a:xfrm>
            <a:off x="135890" y="39128"/>
            <a:ext cx="8872219" cy="550391"/>
          </a:xfrm>
          <a:prstGeom prst="rect">
            <a:avLst/>
          </a:prstGeom>
        </p:spPr>
      </p:pic>
    </p:spTree>
    <p:extLst>
      <p:ext uri="{BB962C8B-B14F-4D97-AF65-F5344CB8AC3E}">
        <p14:creationId xmlns:p14="http://schemas.microsoft.com/office/powerpoint/2010/main" val="166101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683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buFont typeface="Arial" charset="0"/>
              <a:buNone/>
              <a:defRPr/>
            </a:pPr>
            <a:r>
              <a:rPr lang="en-US" spc="100" dirty="0">
                <a:solidFill>
                  <a:srgbClr val="0055B7"/>
                </a:solidFill>
                <a:ea typeface="ＭＳ Ｐゴシック" charset="-128"/>
              </a:rPr>
              <a:t>Conflicts of Interest</a:t>
            </a:r>
          </a:p>
          <a:p>
            <a:pPr>
              <a:buFont typeface="Arial" charset="0"/>
              <a:buNone/>
              <a:defRPr/>
            </a:pPr>
            <a:r>
              <a:rPr lang="en-US" spc="100" dirty="0">
                <a:solidFill>
                  <a:srgbClr val="0055B7"/>
                </a:solidFill>
                <a:ea typeface="ＭＳ Ｐゴシック" charset="-128"/>
              </a:rPr>
              <a:t>&amp; Commitment</a:t>
            </a: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46940322-5550-0B46-976A-6ADD55E02A0F}"/>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67544" y="843558"/>
            <a:ext cx="7661438" cy="623331"/>
          </a:xfrm>
        </p:spPr>
        <p:txBody>
          <a:bodyPr/>
          <a:lstStyle/>
          <a:p>
            <a:pPr>
              <a:lnSpc>
                <a:spcPct val="130000"/>
              </a:lnSpc>
            </a:pPr>
            <a:r>
              <a:rPr lang="en-US" sz="2400" dirty="0">
                <a:solidFill>
                  <a:srgbClr val="0055B7"/>
                </a:solidFill>
              </a:rPr>
              <a:t>Conflicts of Interest &amp; Commitment</a:t>
            </a:r>
          </a:p>
        </p:txBody>
      </p:sp>
      <p:sp>
        <p:nvSpPr>
          <p:cNvPr id="3" name="Text Placeholder 2"/>
          <p:cNvSpPr>
            <a:spLocks noGrp="1"/>
          </p:cNvSpPr>
          <p:nvPr>
            <p:ph type="body" sz="quarter" idx="13"/>
          </p:nvPr>
        </p:nvSpPr>
        <p:spPr>
          <a:xfrm>
            <a:off x="438954" y="1635646"/>
            <a:ext cx="7661438" cy="2977208"/>
          </a:xfrm>
        </p:spPr>
        <p:txBody>
          <a:bodyPr/>
          <a:lstStyle/>
          <a:p>
            <a:pPr marL="342900" lvl="1" indent="-342900">
              <a:spcBef>
                <a:spcPts val="1800"/>
              </a:spcBef>
            </a:pPr>
            <a:r>
              <a:rPr lang="en-US" sz="2000" dirty="0"/>
              <a:t>How do we identify real, perceived or potential conflicts?</a:t>
            </a:r>
          </a:p>
          <a:p>
            <a:pPr marL="342900" lvl="1" indent="-342900">
              <a:spcBef>
                <a:spcPts val="1800"/>
              </a:spcBef>
            </a:pPr>
            <a:r>
              <a:rPr lang="en-US" sz="2000" dirty="0"/>
              <a:t>Why is it important to disclose conflicts?</a:t>
            </a:r>
          </a:p>
        </p:txBody>
      </p:sp>
      <p:pic>
        <p:nvPicPr>
          <p:cNvPr id="6" name="Picture 5">
            <a:extLst>
              <a:ext uri="{FF2B5EF4-FFF2-40B4-BE49-F238E27FC236}">
                <a16:creationId xmlns:a16="http://schemas.microsoft.com/office/drawing/2014/main" id="{0F0BEA74-0CE2-FE4A-88A7-9CEA90B543F2}"/>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19007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67544" y="915566"/>
            <a:ext cx="7661438" cy="623331"/>
          </a:xfrm>
        </p:spPr>
        <p:txBody>
          <a:bodyPr/>
          <a:lstStyle/>
          <a:p>
            <a:r>
              <a:rPr lang="en-US" sz="2400" dirty="0">
                <a:solidFill>
                  <a:srgbClr val="0055B7"/>
                </a:solidFill>
              </a:rPr>
              <a:t>Conflict of Interest</a:t>
            </a:r>
          </a:p>
        </p:txBody>
      </p:sp>
      <p:sp>
        <p:nvSpPr>
          <p:cNvPr id="3" name="Text Placeholder 2"/>
          <p:cNvSpPr>
            <a:spLocks noGrp="1"/>
          </p:cNvSpPr>
          <p:nvPr>
            <p:ph type="body" sz="quarter" idx="13"/>
          </p:nvPr>
        </p:nvSpPr>
        <p:spPr>
          <a:xfrm>
            <a:off x="438954" y="1635944"/>
            <a:ext cx="7661438" cy="3697288"/>
          </a:xfrm>
        </p:spPr>
        <p:txBody>
          <a:bodyPr/>
          <a:lstStyle/>
          <a:p>
            <a:pPr marL="342900" lvl="1" indent="-342900">
              <a:spcBef>
                <a:spcPts val="1800"/>
              </a:spcBef>
            </a:pPr>
            <a:r>
              <a:rPr lang="en-US" sz="2000" dirty="0"/>
              <a:t>What is a conflict of interest?</a:t>
            </a:r>
          </a:p>
          <a:p>
            <a:pPr marL="342900" lvl="1" indent="-342900">
              <a:spcBef>
                <a:spcPts val="1800"/>
              </a:spcBef>
            </a:pPr>
            <a:r>
              <a:rPr lang="en-US" sz="2000" dirty="0"/>
              <a:t>What are some types of conflicts of interest?</a:t>
            </a:r>
          </a:p>
        </p:txBody>
      </p:sp>
      <p:sp>
        <p:nvSpPr>
          <p:cNvPr id="4" name="TextBox 3">
            <a:extLst>
              <a:ext uri="{FF2B5EF4-FFF2-40B4-BE49-F238E27FC236}">
                <a16:creationId xmlns:a16="http://schemas.microsoft.com/office/drawing/2014/main" id="{CFC2255B-76B7-D349-B93A-F3CD657879C6}"/>
              </a:ext>
            </a:extLst>
          </p:cNvPr>
          <p:cNvSpPr txBox="1"/>
          <p:nvPr/>
        </p:nvSpPr>
        <p:spPr>
          <a:xfrm>
            <a:off x="6542828" y="2904429"/>
            <a:ext cx="1486304" cy="338554"/>
          </a:xfrm>
          <a:prstGeom prst="rect">
            <a:avLst/>
          </a:prstGeom>
          <a:noFill/>
        </p:spPr>
        <p:txBody>
          <a:bodyPr wrap="none" rtlCol="0">
            <a:spAutoFit/>
          </a:bodyPr>
          <a:lstStyle/>
          <a:p>
            <a:pPr algn="ctr"/>
            <a:r>
              <a:rPr lang="en-US" sz="800" dirty="0"/>
              <a:t>By </a:t>
            </a:r>
            <a:r>
              <a:rPr lang="en-CA" sz="800" dirty="0">
                <a:hlinkClick r:id="rId3"/>
              </a:rPr>
              <a:t>Made x Made</a:t>
            </a:r>
            <a:r>
              <a:rPr lang="en-CA" sz="800" dirty="0"/>
              <a:t>, AU </a:t>
            </a:r>
            <a:br>
              <a:rPr lang="en-CA" sz="800" dirty="0"/>
            </a:br>
            <a:r>
              <a:rPr lang="en-CA" sz="800" dirty="0"/>
              <a:t>via </a:t>
            </a:r>
            <a:r>
              <a:rPr lang="en-CA" sz="800" dirty="0">
                <a:hlinkClick r:id="rId4"/>
              </a:rPr>
              <a:t>Noun Project</a:t>
            </a:r>
            <a:r>
              <a:rPr lang="en-CA" sz="800" dirty="0"/>
              <a:t>. </a:t>
            </a:r>
            <a:r>
              <a:rPr lang="en-CA" sz="800" dirty="0">
                <a:hlinkClick r:id="rId5"/>
              </a:rPr>
              <a:t>CC BY 3.0</a:t>
            </a:r>
            <a:endParaRPr lang="en-US" sz="800" dirty="0"/>
          </a:p>
        </p:txBody>
      </p:sp>
      <p:pic>
        <p:nvPicPr>
          <p:cNvPr id="5" name="Picture 4">
            <a:extLst>
              <a:ext uri="{FF2B5EF4-FFF2-40B4-BE49-F238E27FC236}">
                <a16:creationId xmlns:a16="http://schemas.microsoft.com/office/drawing/2014/main" id="{A713D7C0-53FE-2B4B-92A0-A81E297154D5}"/>
              </a:ext>
            </a:extLst>
          </p:cNvPr>
          <p:cNvPicPr>
            <a:picLocks noChangeAspect="1"/>
          </p:cNvPicPr>
          <p:nvPr/>
        </p:nvPicPr>
        <p:blipFill>
          <a:blip r:embed="rId6"/>
          <a:stretch>
            <a:fillRect/>
          </a:stretch>
        </p:blipFill>
        <p:spPr>
          <a:xfrm>
            <a:off x="6471569" y="1275606"/>
            <a:ext cx="1628823" cy="1628823"/>
          </a:xfrm>
          <a:prstGeom prst="rect">
            <a:avLst/>
          </a:prstGeom>
        </p:spPr>
      </p:pic>
      <p:pic>
        <p:nvPicPr>
          <p:cNvPr id="6" name="Picture 5">
            <a:extLst>
              <a:ext uri="{FF2B5EF4-FFF2-40B4-BE49-F238E27FC236}">
                <a16:creationId xmlns:a16="http://schemas.microsoft.com/office/drawing/2014/main" id="{D508FEE2-195F-3B44-A068-95D10A478410}"/>
              </a:ext>
            </a:extLst>
          </p:cNvPr>
          <p:cNvPicPr>
            <a:picLocks noChangeAspect="1"/>
          </p:cNvPicPr>
          <p:nvPr/>
        </p:nvPicPr>
        <p:blipFill>
          <a:blip r:embed="rId7"/>
          <a:stretch>
            <a:fillRect/>
          </a:stretch>
        </p:blipFill>
        <p:spPr>
          <a:xfrm>
            <a:off x="135890" y="123478"/>
            <a:ext cx="8872219" cy="550391"/>
          </a:xfrm>
          <a:prstGeom prst="rect">
            <a:avLst/>
          </a:prstGeom>
        </p:spPr>
      </p:pic>
    </p:spTree>
    <p:extLst>
      <p:ext uri="{BB962C8B-B14F-4D97-AF65-F5344CB8AC3E}">
        <p14:creationId xmlns:p14="http://schemas.microsoft.com/office/powerpoint/2010/main" val="12300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67544" y="890388"/>
            <a:ext cx="7661438" cy="623331"/>
          </a:xfrm>
        </p:spPr>
        <p:txBody>
          <a:bodyPr/>
          <a:lstStyle/>
          <a:p>
            <a:r>
              <a:rPr lang="en-US" sz="2400" dirty="0">
                <a:solidFill>
                  <a:srgbClr val="0055B7"/>
                </a:solidFill>
              </a:rPr>
              <a:t>TYPES OF Conflict of Interest</a:t>
            </a:r>
          </a:p>
        </p:txBody>
      </p:sp>
      <p:graphicFrame>
        <p:nvGraphicFramePr>
          <p:cNvPr id="6" name="Table 6">
            <a:extLst>
              <a:ext uri="{FF2B5EF4-FFF2-40B4-BE49-F238E27FC236}">
                <a16:creationId xmlns:a16="http://schemas.microsoft.com/office/drawing/2014/main" id="{9BBA2D09-C0AB-874C-8A00-9168DFC5C681}"/>
              </a:ext>
            </a:extLst>
          </p:cNvPr>
          <p:cNvGraphicFramePr>
            <a:graphicFrameLocks noGrp="1"/>
          </p:cNvGraphicFramePr>
          <p:nvPr>
            <p:extLst>
              <p:ext uri="{D42A27DB-BD31-4B8C-83A1-F6EECF244321}">
                <p14:modId xmlns:p14="http://schemas.microsoft.com/office/powerpoint/2010/main" val="3054891264"/>
              </p:ext>
            </p:extLst>
          </p:nvPr>
        </p:nvGraphicFramePr>
        <p:xfrm>
          <a:off x="438954" y="1851670"/>
          <a:ext cx="7690029" cy="2182060"/>
        </p:xfrm>
        <a:graphic>
          <a:graphicData uri="http://schemas.openxmlformats.org/drawingml/2006/table">
            <a:tbl>
              <a:tblPr firstRow="1" bandRow="1">
                <a:tableStyleId>{5940675A-B579-460E-94D1-54222C63F5DA}</a:tableStyleId>
              </a:tblPr>
              <a:tblGrid>
                <a:gridCol w="2563343">
                  <a:extLst>
                    <a:ext uri="{9D8B030D-6E8A-4147-A177-3AD203B41FA5}">
                      <a16:colId xmlns:a16="http://schemas.microsoft.com/office/drawing/2014/main" val="1315999084"/>
                    </a:ext>
                  </a:extLst>
                </a:gridCol>
                <a:gridCol w="2563343">
                  <a:extLst>
                    <a:ext uri="{9D8B030D-6E8A-4147-A177-3AD203B41FA5}">
                      <a16:colId xmlns:a16="http://schemas.microsoft.com/office/drawing/2014/main" val="1616681977"/>
                    </a:ext>
                  </a:extLst>
                </a:gridCol>
                <a:gridCol w="2563343">
                  <a:extLst>
                    <a:ext uri="{9D8B030D-6E8A-4147-A177-3AD203B41FA5}">
                      <a16:colId xmlns:a16="http://schemas.microsoft.com/office/drawing/2014/main" val="3217102910"/>
                    </a:ext>
                  </a:extLst>
                </a:gridCol>
              </a:tblGrid>
              <a:tr h="3837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CA" sz="1600" b="1" dirty="0"/>
                        <a:t>Related Party</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CA" sz="1600" b="1" dirty="0"/>
                        <a:t>Financial Interest</a:t>
                      </a:r>
                      <a:endParaRPr lang="en-US"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CA" sz="1600" b="1" dirty="0"/>
                        <a:t>Outside Activity</a:t>
                      </a:r>
                    </a:p>
                  </a:txBody>
                  <a:tcPr/>
                </a:tc>
                <a:extLst>
                  <a:ext uri="{0D108BD9-81ED-4DB2-BD59-A6C34878D82A}">
                    <a16:rowId xmlns:a16="http://schemas.microsoft.com/office/drawing/2014/main" val="129406453"/>
                  </a:ext>
                </a:extLst>
              </a:tr>
              <a:tr h="1199982">
                <a:tc>
                  <a:txBody>
                    <a:bodyPr/>
                    <a:lstStyle/>
                    <a:p>
                      <a:pPr marL="285750" indent="-285750">
                        <a:buFont typeface="Arial" panose="020B0604020202020204" pitchFamily="34" charset="0"/>
                        <a:buChar char="•"/>
                      </a:pPr>
                      <a:r>
                        <a:rPr lang="en-CA" sz="1600" dirty="0"/>
                        <a:t>Evaluating summer internship applications, including one from their child</a:t>
                      </a:r>
                      <a:endParaRPr lang="en-US" sz="1600" dirty="0"/>
                    </a:p>
                  </a:txBody>
                  <a:tcPr/>
                </a:tc>
                <a:tc>
                  <a:txBody>
                    <a:bodyPr/>
                    <a:lstStyle/>
                    <a:p>
                      <a:pPr marL="285750" indent="-285750">
                        <a:buFont typeface="Arial" panose="020B0604020202020204" pitchFamily="34" charset="0"/>
                        <a:buChar char="•"/>
                      </a:pPr>
                      <a:r>
                        <a:rPr lang="en-CA" sz="1600" b="0" dirty="0"/>
                        <a:t>Being</a:t>
                      </a:r>
                      <a:r>
                        <a:rPr lang="en-CA" sz="1600" dirty="0"/>
                        <a:t> in a position to make a decision affecting a company or funding sponsor with whom they have been employed or received payment</a:t>
                      </a:r>
                    </a:p>
                  </a:txBody>
                  <a:tcPr/>
                </a:tc>
                <a:tc>
                  <a:txBody>
                    <a:bodyPr/>
                    <a:lstStyle/>
                    <a:p>
                      <a:pPr marL="285750" indent="-285750">
                        <a:buFont typeface="Arial" panose="020B0604020202020204" pitchFamily="34" charset="0"/>
                        <a:buChar char="•"/>
                      </a:pPr>
                      <a:r>
                        <a:rPr lang="en-CA" sz="1600" dirty="0"/>
                        <a:t>Being a member of an organization that is negotiating a lease agreement with UBC</a:t>
                      </a:r>
                    </a:p>
                  </a:txBody>
                  <a:tcPr/>
                </a:tc>
                <a:extLst>
                  <a:ext uri="{0D108BD9-81ED-4DB2-BD59-A6C34878D82A}">
                    <a16:rowId xmlns:a16="http://schemas.microsoft.com/office/drawing/2014/main" val="1357416203"/>
                  </a:ext>
                </a:extLst>
              </a:tr>
            </a:tbl>
          </a:graphicData>
        </a:graphic>
      </p:graphicFrame>
      <p:pic>
        <p:nvPicPr>
          <p:cNvPr id="5" name="Picture 4">
            <a:extLst>
              <a:ext uri="{FF2B5EF4-FFF2-40B4-BE49-F238E27FC236}">
                <a16:creationId xmlns:a16="http://schemas.microsoft.com/office/drawing/2014/main" id="{76F3E822-3BE5-B347-956A-0E413F0603F1}"/>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773853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
            <a:extLst>
              <a:ext uri="{FF2B5EF4-FFF2-40B4-BE49-F238E27FC236}">
                <a16:creationId xmlns:a16="http://schemas.microsoft.com/office/drawing/2014/main" id="{67F3C92A-C4DF-E440-BBB5-E8D63F6C4121}"/>
              </a:ext>
            </a:extLst>
          </p:cNvPr>
          <p:cNvSpPr txBox="1">
            <a:spLocks/>
          </p:cNvSpPr>
          <p:nvPr/>
        </p:nvSpPr>
        <p:spPr>
          <a:xfrm>
            <a:off x="456331" y="890388"/>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rgbClr val="0055B7"/>
                </a:solidFill>
              </a:rPr>
              <a:t>Conflict of Commitment</a:t>
            </a:r>
          </a:p>
        </p:txBody>
      </p:sp>
      <p:sp>
        <p:nvSpPr>
          <p:cNvPr id="9" name="Text Placeholder 2">
            <a:extLst>
              <a:ext uri="{FF2B5EF4-FFF2-40B4-BE49-F238E27FC236}">
                <a16:creationId xmlns:a16="http://schemas.microsoft.com/office/drawing/2014/main" id="{2234ECDB-2E1C-9A46-8492-4D87A4291C17}"/>
              </a:ext>
            </a:extLst>
          </p:cNvPr>
          <p:cNvSpPr>
            <a:spLocks noGrp="1"/>
          </p:cNvSpPr>
          <p:nvPr>
            <p:ph type="body" sz="quarter" idx="13"/>
          </p:nvPr>
        </p:nvSpPr>
        <p:spPr>
          <a:xfrm>
            <a:off x="438954" y="1610766"/>
            <a:ext cx="7661438" cy="3697288"/>
          </a:xfrm>
        </p:spPr>
        <p:txBody>
          <a:bodyPr/>
          <a:lstStyle/>
          <a:p>
            <a:pPr marL="342900" lvl="1" indent="-342900">
              <a:spcBef>
                <a:spcPts val="1800"/>
              </a:spcBef>
            </a:pPr>
            <a:r>
              <a:rPr lang="en-US" sz="2000" dirty="0"/>
              <a:t>What is a conflict of commitment?</a:t>
            </a:r>
          </a:p>
          <a:p>
            <a:pPr marL="342900" lvl="1" indent="-342900">
              <a:spcBef>
                <a:spcPts val="1800"/>
              </a:spcBef>
            </a:pPr>
            <a:r>
              <a:rPr lang="en-US" sz="2000" dirty="0"/>
              <a:t>What are some types of conflicts of commitment?</a:t>
            </a:r>
          </a:p>
          <a:p>
            <a:pPr marL="342900" lvl="1" indent="-342900">
              <a:spcBef>
                <a:spcPts val="1800"/>
              </a:spcBef>
            </a:pPr>
            <a:endParaRPr lang="en-US" sz="2000" dirty="0"/>
          </a:p>
        </p:txBody>
      </p:sp>
      <p:pic>
        <p:nvPicPr>
          <p:cNvPr id="6" name="Picture 5">
            <a:extLst>
              <a:ext uri="{FF2B5EF4-FFF2-40B4-BE49-F238E27FC236}">
                <a16:creationId xmlns:a16="http://schemas.microsoft.com/office/drawing/2014/main" id="{6AE8EF1A-68EF-5F4C-87D6-1740BA77C35E}"/>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66060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
            <a:extLst>
              <a:ext uri="{FF2B5EF4-FFF2-40B4-BE49-F238E27FC236}">
                <a16:creationId xmlns:a16="http://schemas.microsoft.com/office/drawing/2014/main" id="{67F3C92A-C4DF-E440-BBB5-E8D63F6C4121}"/>
              </a:ext>
            </a:extLst>
          </p:cNvPr>
          <p:cNvSpPr txBox="1">
            <a:spLocks/>
          </p:cNvSpPr>
          <p:nvPr/>
        </p:nvSpPr>
        <p:spPr>
          <a:xfrm>
            <a:off x="456331" y="890388"/>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solidFill>
                  <a:srgbClr val="0055B7"/>
                </a:solidFill>
              </a:rPr>
              <a:t>Conflict of Commitment</a:t>
            </a:r>
          </a:p>
        </p:txBody>
      </p:sp>
      <p:graphicFrame>
        <p:nvGraphicFramePr>
          <p:cNvPr id="18" name="Table 6">
            <a:extLst>
              <a:ext uri="{FF2B5EF4-FFF2-40B4-BE49-F238E27FC236}">
                <a16:creationId xmlns:a16="http://schemas.microsoft.com/office/drawing/2014/main" id="{C00FDF50-A8C6-B94B-BD60-5918D16E5680}"/>
              </a:ext>
            </a:extLst>
          </p:cNvPr>
          <p:cNvGraphicFramePr>
            <a:graphicFrameLocks noGrp="1"/>
          </p:cNvGraphicFramePr>
          <p:nvPr>
            <p:extLst>
              <p:ext uri="{D42A27DB-BD31-4B8C-83A1-F6EECF244321}">
                <p14:modId xmlns:p14="http://schemas.microsoft.com/office/powerpoint/2010/main" val="3019348299"/>
              </p:ext>
            </p:extLst>
          </p:nvPr>
        </p:nvGraphicFramePr>
        <p:xfrm>
          <a:off x="456331" y="1730238"/>
          <a:ext cx="7690029" cy="2425900"/>
        </p:xfrm>
        <a:graphic>
          <a:graphicData uri="http://schemas.openxmlformats.org/drawingml/2006/table">
            <a:tbl>
              <a:tblPr firstRow="1" bandRow="1">
                <a:tableStyleId>{5940675A-B579-460E-94D1-54222C63F5DA}</a:tableStyleId>
              </a:tblPr>
              <a:tblGrid>
                <a:gridCol w="2459485">
                  <a:extLst>
                    <a:ext uri="{9D8B030D-6E8A-4147-A177-3AD203B41FA5}">
                      <a16:colId xmlns:a16="http://schemas.microsoft.com/office/drawing/2014/main" val="1315999084"/>
                    </a:ext>
                  </a:extLst>
                </a:gridCol>
                <a:gridCol w="2667201">
                  <a:extLst>
                    <a:ext uri="{9D8B030D-6E8A-4147-A177-3AD203B41FA5}">
                      <a16:colId xmlns:a16="http://schemas.microsoft.com/office/drawing/2014/main" val="1616681977"/>
                    </a:ext>
                  </a:extLst>
                </a:gridCol>
                <a:gridCol w="2563343">
                  <a:extLst>
                    <a:ext uri="{9D8B030D-6E8A-4147-A177-3AD203B41FA5}">
                      <a16:colId xmlns:a16="http://schemas.microsoft.com/office/drawing/2014/main" val="3217102910"/>
                    </a:ext>
                  </a:extLst>
                </a:gridCol>
              </a:tblGrid>
              <a:tr h="3837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CA" sz="1600" b="1" dirty="0"/>
                        <a:t>Physical Resource</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CA" sz="1600" b="1" dirty="0"/>
                        <a:t>Information &amp; Data</a:t>
                      </a:r>
                      <a:endParaRPr lang="en-US"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CA" sz="1600" b="1" dirty="0"/>
                        <a:t>Human Resources</a:t>
                      </a:r>
                    </a:p>
                  </a:txBody>
                  <a:tcPr/>
                </a:tc>
                <a:extLst>
                  <a:ext uri="{0D108BD9-81ED-4DB2-BD59-A6C34878D82A}">
                    <a16:rowId xmlns:a16="http://schemas.microsoft.com/office/drawing/2014/main" val="129406453"/>
                  </a:ext>
                </a:extLst>
              </a:tr>
              <a:tr h="1199982">
                <a:tc>
                  <a:txBody>
                    <a:bodyPr/>
                    <a:lstStyle/>
                    <a:p>
                      <a:pPr marL="285750" indent="-285750">
                        <a:buFont typeface="Arial" panose="020B0604020202020204" pitchFamily="34" charset="0"/>
                        <a:buChar char="•"/>
                      </a:pPr>
                      <a:r>
                        <a:rPr lang="en-CA" sz="1600" dirty="0"/>
                        <a:t>Using your office boardroom to host a weekend meeting for a non-profit you volunteer with.</a:t>
                      </a:r>
                      <a:endParaRPr lang="en-US" sz="1600" dirty="0"/>
                    </a:p>
                  </a:txBody>
                  <a:tcPr/>
                </a:tc>
                <a:tc>
                  <a:txBody>
                    <a:bodyPr/>
                    <a:lstStyle/>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600" dirty="0"/>
                        <a:t>Using information received because of your UBC role as a researcher and scholar to further your outside business activities.</a:t>
                      </a:r>
                      <a:endParaRPr lang="en-US" sz="1600" b="0" u="sng" dirty="0"/>
                    </a:p>
                  </a:txBody>
                  <a:tcPr/>
                </a:tc>
                <a:tc>
                  <a:txBody>
                    <a:bodyPr/>
                    <a:lstStyle/>
                    <a:p>
                      <a:pPr marL="285750" indent="-285750">
                        <a:buFont typeface="Arial" panose="020B0604020202020204" pitchFamily="34" charset="0"/>
                        <a:buChar char="•"/>
                      </a:pPr>
                      <a:r>
                        <a:rPr lang="en-CA" sz="1600" dirty="0"/>
                        <a:t>Asking technicians in your department to run an experiment for your start-up company or working on private consulting contracts from your UBC workspace. </a:t>
                      </a:r>
                    </a:p>
                  </a:txBody>
                  <a:tcPr/>
                </a:tc>
                <a:extLst>
                  <a:ext uri="{0D108BD9-81ED-4DB2-BD59-A6C34878D82A}">
                    <a16:rowId xmlns:a16="http://schemas.microsoft.com/office/drawing/2014/main" val="1357416203"/>
                  </a:ext>
                </a:extLst>
              </a:tr>
            </a:tbl>
          </a:graphicData>
        </a:graphic>
      </p:graphicFrame>
      <p:pic>
        <p:nvPicPr>
          <p:cNvPr id="5" name="Picture 4">
            <a:extLst>
              <a:ext uri="{FF2B5EF4-FFF2-40B4-BE49-F238E27FC236}">
                <a16:creationId xmlns:a16="http://schemas.microsoft.com/office/drawing/2014/main" id="{7504E8CE-39CB-6643-B870-D43986641858}"/>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282599619"/>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7216</TotalTime>
  <Words>3438</Words>
  <Application>Microsoft Macintosh PowerPoint</Application>
  <PresentationFormat>On-screen Show (16:9)</PresentationFormat>
  <Paragraphs>223</Paragraphs>
  <Slides>21</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Whitney Book</vt:lpstr>
      <vt:lpstr>WhitneyHTF-Bold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435</cp:revision>
  <cp:lastPrinted>2016-07-11T18:15:24Z</cp:lastPrinted>
  <dcterms:created xsi:type="dcterms:W3CDTF">2010-06-15T20:07:28Z</dcterms:created>
  <dcterms:modified xsi:type="dcterms:W3CDTF">2021-01-19T17:37:46Z</dcterms:modified>
</cp:coreProperties>
</file>